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</p:sldIdLst>
  <p:sldSz cy="10287000" cx="18288000"/>
  <p:notesSz cx="6858000" cy="9144000"/>
  <p:embeddedFontLst>
    <p:embeddedFont>
      <p:font typeface="League Spartan ExtraBold"/>
      <p:bold r:id="rId42"/>
    </p:embeddedFont>
    <p:embeddedFont>
      <p:font typeface="League Spartan Medium"/>
      <p:regular r:id="rId43"/>
      <p:bold r:id="rId44"/>
    </p:embeddedFont>
    <p:embeddedFont>
      <p:font typeface="Lexend ExtraBold"/>
      <p:bold r:id="rId45"/>
    </p:embeddedFont>
    <p:embeddedFont>
      <p:font typeface="League Spartan"/>
      <p:regular r:id="rId46"/>
      <p:bold r:id="rId47"/>
    </p:embeddedFont>
    <p:embeddedFont>
      <p:font typeface="Merriweather Medium"/>
      <p:regular r:id="rId48"/>
      <p:bold r:id="rId49"/>
      <p:italic r:id="rId50"/>
      <p:boldItalic r:id="rId51"/>
    </p:embeddedFont>
    <p:embeddedFont>
      <p:font typeface="Lexend Medium"/>
      <p:regular r:id="rId52"/>
      <p:bold r:id="rId53"/>
    </p:embeddedFont>
    <p:embeddedFont>
      <p:font typeface="Lexend"/>
      <p:regular r:id="rId54"/>
      <p:bold r:id="rId55"/>
    </p:embeddedFont>
    <p:embeddedFont>
      <p:font typeface="Open Sans Medium"/>
      <p:regular r:id="rId56"/>
      <p:bold r:id="rId57"/>
      <p:italic r:id="rId58"/>
      <p:boldItalic r:id="rId59"/>
    </p:embeddedFont>
    <p:embeddedFont>
      <p:font typeface="Merriweather"/>
      <p:regular r:id="rId60"/>
      <p:bold r:id="rId61"/>
      <p:italic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font" Target="fonts/LeagueSpartanExtraBold-bold.fntdata"/><Relationship Id="rId41" Type="http://schemas.openxmlformats.org/officeDocument/2006/relationships/slide" Target="slides/slide37.xml"/><Relationship Id="rId44" Type="http://schemas.openxmlformats.org/officeDocument/2006/relationships/font" Target="fonts/LeagueSpartanMedium-bold.fntdata"/><Relationship Id="rId43" Type="http://schemas.openxmlformats.org/officeDocument/2006/relationships/font" Target="fonts/LeagueSpartanMedium-regular.fntdata"/><Relationship Id="rId46" Type="http://schemas.openxmlformats.org/officeDocument/2006/relationships/font" Target="fonts/LeagueSpartan-regular.fntdata"/><Relationship Id="rId45" Type="http://schemas.openxmlformats.org/officeDocument/2006/relationships/font" Target="fonts/LexendExtraBol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MerriweatherMedium-regular.fntdata"/><Relationship Id="rId47" Type="http://schemas.openxmlformats.org/officeDocument/2006/relationships/font" Target="fonts/LeagueSpartan-bold.fntdata"/><Relationship Id="rId49" Type="http://schemas.openxmlformats.org/officeDocument/2006/relationships/font" Target="fonts/MerriweatherMedium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Merriweather-italic.fntdata"/><Relationship Id="rId61" Type="http://schemas.openxmlformats.org/officeDocument/2006/relationships/font" Target="fonts/Merriweather-bold.fntdata"/><Relationship Id="rId20" Type="http://schemas.openxmlformats.org/officeDocument/2006/relationships/slide" Target="slides/slide16.xml"/><Relationship Id="rId63" Type="http://schemas.openxmlformats.org/officeDocument/2006/relationships/font" Target="fonts/Merriweather-bold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Merriweather-regular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MerriweatherMedium-boldItalic.fntdata"/><Relationship Id="rId50" Type="http://schemas.openxmlformats.org/officeDocument/2006/relationships/font" Target="fonts/MerriweatherMedium-italic.fntdata"/><Relationship Id="rId53" Type="http://schemas.openxmlformats.org/officeDocument/2006/relationships/font" Target="fonts/LexendMedium-bold.fntdata"/><Relationship Id="rId52" Type="http://schemas.openxmlformats.org/officeDocument/2006/relationships/font" Target="fonts/LexendMedium-regular.fntdata"/><Relationship Id="rId11" Type="http://schemas.openxmlformats.org/officeDocument/2006/relationships/slide" Target="slides/slide7.xml"/><Relationship Id="rId55" Type="http://schemas.openxmlformats.org/officeDocument/2006/relationships/font" Target="fonts/Lexend-bold.fntdata"/><Relationship Id="rId10" Type="http://schemas.openxmlformats.org/officeDocument/2006/relationships/slide" Target="slides/slide6.xml"/><Relationship Id="rId54" Type="http://schemas.openxmlformats.org/officeDocument/2006/relationships/font" Target="fonts/Lexend-regular.fntdata"/><Relationship Id="rId13" Type="http://schemas.openxmlformats.org/officeDocument/2006/relationships/slide" Target="slides/slide9.xml"/><Relationship Id="rId57" Type="http://schemas.openxmlformats.org/officeDocument/2006/relationships/font" Target="fonts/OpenSansMedium-bold.fntdata"/><Relationship Id="rId12" Type="http://schemas.openxmlformats.org/officeDocument/2006/relationships/slide" Target="slides/slide8.xml"/><Relationship Id="rId56" Type="http://schemas.openxmlformats.org/officeDocument/2006/relationships/font" Target="fonts/OpenSansMedium-regular.fntdata"/><Relationship Id="rId15" Type="http://schemas.openxmlformats.org/officeDocument/2006/relationships/slide" Target="slides/slide11.xml"/><Relationship Id="rId59" Type="http://schemas.openxmlformats.org/officeDocument/2006/relationships/font" Target="fonts/OpenSansMedium-boldItalic.fntdata"/><Relationship Id="rId14" Type="http://schemas.openxmlformats.org/officeDocument/2006/relationships/slide" Target="slides/slide10.xml"/><Relationship Id="rId58" Type="http://schemas.openxmlformats.org/officeDocument/2006/relationships/font" Target="fonts/OpenSansMedium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c40a383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35c40a3834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d7231e1c4d_2_2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d7231e1c4d_2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d7231e1c4d_2_3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d7231e1c4d_2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adef0c2ce7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adef0c2ce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efd40a81fd_1_4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efd40a81fd_1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d5bee83fa5_0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d5bee83fa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adef0c2ce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adef0c2c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b00c22db1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3b00c22db1a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d4d30f07cd_2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d4d30f07cd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efd40a81fd_2_1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efd40a81fd_2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1a6eb9a1da_1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1a6eb9a1da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d7231e1c4d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d7231e1c4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1a6eb9a1da_1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1a6eb9a1da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d478bbb852_2_1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d478bbb852_2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a16c83bae5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a16c83bae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aa74fad506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aa74fad50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3adef0c2ce7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3adef0c2ce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d5c09ca7b9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d5c09ca7b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3437f61afd4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3437f61afd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a16c83ba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g3a16c83bae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33796dccba1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33796dccba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3a1c181c05e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3a1c181c05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d7231e1c4d_2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d7231e1c4d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3a1c181c05e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3a1c181c05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3a2c6e9b4a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3a2c6e9b4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3a2c6e9b4a0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3a2c6e9b4a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3a1c181c05e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3a1c181c05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3a1c181c05e_0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3a1c181c05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d47ab2aabb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d47ab2aabb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2204eaa06c0_0_3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2204eaa06c0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efd40a81fd_1_4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2efd40a81fd_1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437f61afd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437f61af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4fa3df2d71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4fa3df2d7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d7231e1c4d_2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d7231e1c4d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aa74fad506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aa74fad50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d7231e1c4d_2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d7231e1c4d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d7231e1c4d_2_1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d7231e1c4d_2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Relationship Id="rId4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drive.google.com/file/d/1TUquO2BxZIOGDe4zpc1BH-FKStYNgL3p/view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Relationship Id="rId5" Type="http://schemas.openxmlformats.org/officeDocument/2006/relationships/image" Target="../media/image20.png"/><Relationship Id="rId6" Type="http://schemas.openxmlformats.org/officeDocument/2006/relationships/image" Target="../media/image21.gif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6.png"/><Relationship Id="rId4" Type="http://schemas.openxmlformats.org/officeDocument/2006/relationships/image" Target="../media/image17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OGS78OaUALpM8AzpKRMJJ-nwUEn6m_QP/view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IdYoPIG_PqzkSKORY_XVMF1BKFtmYhQl/view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55CC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707900" y="532200"/>
            <a:ext cx="17108100" cy="9222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38048" y="1823100"/>
            <a:ext cx="4531300" cy="793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0650" y="5932338"/>
            <a:ext cx="3795250" cy="50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7199" y="834362"/>
            <a:ext cx="8391517" cy="839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22"/>
          <p:cNvGrpSpPr/>
          <p:nvPr/>
        </p:nvGrpSpPr>
        <p:grpSpPr>
          <a:xfrm>
            <a:off x="0" y="0"/>
            <a:ext cx="18288118" cy="1750080"/>
            <a:chOff x="0" y="0"/>
            <a:chExt cx="4816592" cy="813310"/>
          </a:xfrm>
        </p:grpSpPr>
        <p:sp>
          <p:nvSpPr>
            <p:cNvPr id="277" name="Google Shape;277;p22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278" name="Google Shape;278;p22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9" name="Google Shape;279;p22"/>
          <p:cNvSpPr/>
          <p:nvPr/>
        </p:nvSpPr>
        <p:spPr>
          <a:xfrm>
            <a:off x="-3021725" y="-3029700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22"/>
          <p:cNvSpPr/>
          <p:nvPr/>
        </p:nvSpPr>
        <p:spPr>
          <a:xfrm>
            <a:off x="16579000" y="-89075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2"/>
          <p:cNvSpPr txBox="1"/>
          <p:nvPr/>
        </p:nvSpPr>
        <p:spPr>
          <a:xfrm>
            <a:off x="1973674" y="526588"/>
            <a:ext cx="81141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28">
                <a:solidFill>
                  <a:srgbClr val="1155CC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CONTRATOS COMERCIAIS</a:t>
            </a:r>
            <a:endParaRPr sz="200">
              <a:solidFill>
                <a:srgbClr val="1155CC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282" name="Google Shape;282;p22"/>
          <p:cNvSpPr txBox="1"/>
          <p:nvPr/>
        </p:nvSpPr>
        <p:spPr>
          <a:xfrm>
            <a:off x="1973675" y="1137975"/>
            <a:ext cx="92673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rgbClr val="1155CC"/>
                </a:solidFill>
                <a:latin typeface="Lexend"/>
                <a:ea typeface="Lexend"/>
                <a:cs typeface="Lexend"/>
                <a:sym typeface="Lexend"/>
              </a:rPr>
              <a:t>Não </a:t>
            </a:r>
            <a:r>
              <a:rPr lang="en-US" sz="3300">
                <a:solidFill>
                  <a:srgbClr val="1155CC"/>
                </a:solidFill>
                <a:latin typeface="Lexend"/>
                <a:ea typeface="Lexend"/>
                <a:cs typeface="Lexend"/>
                <a:sym typeface="Lexend"/>
              </a:rPr>
              <a:t>são passíveis de Emissão de Boleto</a:t>
            </a:r>
            <a:endParaRPr sz="3300">
              <a:solidFill>
                <a:srgbClr val="1155CC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83" name="Google Shape;283;p22"/>
          <p:cNvSpPr/>
          <p:nvPr/>
        </p:nvSpPr>
        <p:spPr>
          <a:xfrm>
            <a:off x="-2929125" y="-1800775"/>
            <a:ext cx="4728000" cy="4606500"/>
          </a:xfrm>
          <a:prstGeom prst="donut">
            <a:avLst>
              <a:gd fmla="val 4813" name="adj"/>
            </a:avLst>
          </a:prstGeom>
          <a:solidFill>
            <a:srgbClr val="3C78D8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2"/>
          <p:cNvSpPr/>
          <p:nvPr/>
        </p:nvSpPr>
        <p:spPr>
          <a:xfrm>
            <a:off x="17415625" y="-1428212"/>
            <a:ext cx="4728000" cy="4606500"/>
          </a:xfrm>
          <a:prstGeom prst="donut">
            <a:avLst>
              <a:gd fmla="val 4813" name="adj"/>
            </a:avLst>
          </a:prstGeom>
          <a:solidFill>
            <a:srgbClr val="3C78D8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5" name="Google Shape;285;p22"/>
          <p:cNvGrpSpPr/>
          <p:nvPr/>
        </p:nvGrpSpPr>
        <p:grpSpPr>
          <a:xfrm>
            <a:off x="153513" y="3772762"/>
            <a:ext cx="13918014" cy="2741488"/>
            <a:chOff x="1639013" y="2622337"/>
            <a:chExt cx="13918014" cy="2741488"/>
          </a:xfrm>
        </p:grpSpPr>
        <p:grpSp>
          <p:nvGrpSpPr>
            <p:cNvPr id="286" name="Google Shape;286;p22"/>
            <p:cNvGrpSpPr/>
            <p:nvPr/>
          </p:nvGrpSpPr>
          <p:grpSpPr>
            <a:xfrm>
              <a:off x="1639013" y="2622337"/>
              <a:ext cx="3723773" cy="2662488"/>
              <a:chOff x="4318000" y="2526625"/>
              <a:chExt cx="3723773" cy="2662488"/>
            </a:xfrm>
          </p:grpSpPr>
          <p:sp>
            <p:nvSpPr>
              <p:cNvPr id="287" name="Google Shape;287;p22"/>
              <p:cNvSpPr/>
              <p:nvPr/>
            </p:nvSpPr>
            <p:spPr>
              <a:xfrm>
                <a:off x="4318000" y="2526625"/>
                <a:ext cx="3723773" cy="2662488"/>
              </a:xfrm>
              <a:custGeom>
                <a:rect b="b" l="l" r="r" t="t"/>
                <a:pathLst>
                  <a:path extrusionOk="0" h="532764" w="169841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76200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3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288;p22"/>
              <p:cNvSpPr txBox="1"/>
              <p:nvPr/>
            </p:nvSpPr>
            <p:spPr>
              <a:xfrm>
                <a:off x="4566489" y="3388075"/>
                <a:ext cx="3226800" cy="1073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3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CONSTRUCARD CAIXA</a:t>
                </a:r>
                <a:endParaRPr b="1" sz="32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</p:txBody>
          </p:sp>
        </p:grpSp>
        <p:grpSp>
          <p:nvGrpSpPr>
            <p:cNvPr id="289" name="Google Shape;289;p22"/>
            <p:cNvGrpSpPr/>
            <p:nvPr/>
          </p:nvGrpSpPr>
          <p:grpSpPr>
            <a:xfrm>
              <a:off x="11802775" y="2701337"/>
              <a:ext cx="3754251" cy="2662488"/>
              <a:chOff x="10799613" y="6032100"/>
              <a:chExt cx="3754251" cy="2662488"/>
            </a:xfrm>
          </p:grpSpPr>
          <p:sp>
            <p:nvSpPr>
              <p:cNvPr id="290" name="Google Shape;290;p22"/>
              <p:cNvSpPr/>
              <p:nvPr/>
            </p:nvSpPr>
            <p:spPr>
              <a:xfrm>
                <a:off x="10799613" y="6032100"/>
                <a:ext cx="3723773" cy="2662488"/>
              </a:xfrm>
              <a:custGeom>
                <a:rect b="b" l="l" r="r" t="t"/>
                <a:pathLst>
                  <a:path extrusionOk="0" h="532764" w="169841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76200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3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22"/>
              <p:cNvSpPr txBox="1"/>
              <p:nvPr/>
            </p:nvSpPr>
            <p:spPr>
              <a:xfrm>
                <a:off x="10830264" y="6524000"/>
                <a:ext cx="3723600" cy="165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3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CHEQUE ESPECIAL EMPRESA CAIXA</a:t>
                </a:r>
                <a:endParaRPr b="1" sz="32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</p:txBody>
          </p:sp>
        </p:grpSp>
        <p:grpSp>
          <p:nvGrpSpPr>
            <p:cNvPr id="292" name="Google Shape;292;p22"/>
            <p:cNvGrpSpPr/>
            <p:nvPr/>
          </p:nvGrpSpPr>
          <p:grpSpPr>
            <a:xfrm>
              <a:off x="6736213" y="2689412"/>
              <a:ext cx="3723773" cy="2662488"/>
              <a:chOff x="6439100" y="6020175"/>
              <a:chExt cx="3723773" cy="2662488"/>
            </a:xfrm>
          </p:grpSpPr>
          <p:sp>
            <p:nvSpPr>
              <p:cNvPr id="293" name="Google Shape;293;p22"/>
              <p:cNvSpPr/>
              <p:nvPr/>
            </p:nvSpPr>
            <p:spPr>
              <a:xfrm>
                <a:off x="6439100" y="6020175"/>
                <a:ext cx="3723773" cy="2662488"/>
              </a:xfrm>
              <a:custGeom>
                <a:rect b="b" l="l" r="r" t="t"/>
                <a:pathLst>
                  <a:path extrusionOk="0" h="532764" w="169841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76200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3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22"/>
              <p:cNvSpPr txBox="1"/>
              <p:nvPr/>
            </p:nvSpPr>
            <p:spPr>
              <a:xfrm>
                <a:off x="6926363" y="6493538"/>
                <a:ext cx="2718600" cy="165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3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CHEQUE ESPECIAL CAIXA</a:t>
                </a:r>
                <a:endParaRPr b="1" sz="32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</p:txBody>
          </p:sp>
        </p:grpSp>
      </p:grpSp>
      <p:grpSp>
        <p:nvGrpSpPr>
          <p:cNvPr id="295" name="Google Shape;295;p22"/>
          <p:cNvGrpSpPr/>
          <p:nvPr/>
        </p:nvGrpSpPr>
        <p:grpSpPr>
          <a:xfrm>
            <a:off x="7836286" y="7800685"/>
            <a:ext cx="2070292" cy="439079"/>
            <a:chOff x="513580" y="8055913"/>
            <a:chExt cx="4556100" cy="5400720"/>
          </a:xfrm>
        </p:grpSpPr>
        <p:sp>
          <p:nvSpPr>
            <p:cNvPr id="296" name="Google Shape;296;p22"/>
            <p:cNvSpPr txBox="1"/>
            <p:nvPr/>
          </p:nvSpPr>
          <p:spPr>
            <a:xfrm>
              <a:off x="513580" y="8344632"/>
              <a:ext cx="4556100" cy="511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700">
                <a:solidFill>
                  <a:srgbClr val="F66700"/>
                </a:solidFill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  <p:sp>
          <p:nvSpPr>
            <p:cNvPr id="297" name="Google Shape;297;p22"/>
            <p:cNvSpPr txBox="1"/>
            <p:nvPr/>
          </p:nvSpPr>
          <p:spPr>
            <a:xfrm>
              <a:off x="2588250" y="8055913"/>
              <a:ext cx="1510800" cy="26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8" name="Google Shape;2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22042" y="3772750"/>
            <a:ext cx="4342833" cy="651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575" y="9683375"/>
            <a:ext cx="3923275" cy="52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Google Shape;304;p23"/>
          <p:cNvGrpSpPr/>
          <p:nvPr/>
        </p:nvGrpSpPr>
        <p:grpSpPr>
          <a:xfrm>
            <a:off x="0" y="0"/>
            <a:ext cx="18288118" cy="1750080"/>
            <a:chOff x="0" y="0"/>
            <a:chExt cx="4816592" cy="813310"/>
          </a:xfrm>
        </p:grpSpPr>
        <p:sp>
          <p:nvSpPr>
            <p:cNvPr id="305" name="Google Shape;305;p23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306" name="Google Shape;306;p23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7" name="Google Shape;307;p23"/>
          <p:cNvSpPr/>
          <p:nvPr/>
        </p:nvSpPr>
        <p:spPr>
          <a:xfrm>
            <a:off x="-3021725" y="-3029700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3"/>
          <p:cNvSpPr/>
          <p:nvPr/>
        </p:nvSpPr>
        <p:spPr>
          <a:xfrm>
            <a:off x="16716650" y="-972900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23"/>
          <p:cNvSpPr txBox="1"/>
          <p:nvPr/>
        </p:nvSpPr>
        <p:spPr>
          <a:xfrm>
            <a:off x="2330650" y="378400"/>
            <a:ext cx="92982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28">
                <a:solidFill>
                  <a:srgbClr val="1155CC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CONTRATOS HABITACIONAIS</a:t>
            </a:r>
            <a:endParaRPr sz="200">
              <a:solidFill>
                <a:srgbClr val="1155CC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310" name="Google Shape;310;p23"/>
          <p:cNvSpPr txBox="1"/>
          <p:nvPr/>
        </p:nvSpPr>
        <p:spPr>
          <a:xfrm>
            <a:off x="3752625" y="981900"/>
            <a:ext cx="122625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32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FINANCIAMENTO HABITACIONAL - Crédito para financiar imóveis</a:t>
            </a:r>
            <a:endParaRPr b="1" sz="3200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11" name="Google Shape;311;p23"/>
          <p:cNvSpPr/>
          <p:nvPr/>
        </p:nvSpPr>
        <p:spPr>
          <a:xfrm>
            <a:off x="-2929125" y="-1800775"/>
            <a:ext cx="4728000" cy="4606500"/>
          </a:xfrm>
          <a:prstGeom prst="donut">
            <a:avLst>
              <a:gd fmla="val 4813" name="adj"/>
            </a:avLst>
          </a:prstGeom>
          <a:solidFill>
            <a:srgbClr val="3C78D8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23"/>
          <p:cNvSpPr/>
          <p:nvPr/>
        </p:nvSpPr>
        <p:spPr>
          <a:xfrm>
            <a:off x="17415625" y="-1428212"/>
            <a:ext cx="4728000" cy="4606500"/>
          </a:xfrm>
          <a:prstGeom prst="donut">
            <a:avLst>
              <a:gd fmla="val 4813" name="adj"/>
            </a:avLst>
          </a:prstGeom>
          <a:solidFill>
            <a:srgbClr val="3C78D8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23"/>
          <p:cNvSpPr/>
          <p:nvPr/>
        </p:nvSpPr>
        <p:spPr>
          <a:xfrm>
            <a:off x="2549500" y="3148250"/>
            <a:ext cx="5265083" cy="3991734"/>
          </a:xfrm>
          <a:custGeom>
            <a:rect b="b" l="l" r="r" t="t"/>
            <a:pathLst>
              <a:path extrusionOk="0" h="532764" w="169841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cap="rnd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23"/>
          <p:cNvSpPr/>
          <p:nvPr/>
        </p:nvSpPr>
        <p:spPr>
          <a:xfrm>
            <a:off x="9993675" y="3216175"/>
            <a:ext cx="5362742" cy="3923807"/>
          </a:xfrm>
          <a:custGeom>
            <a:rect b="b" l="l" r="r" t="t"/>
            <a:pathLst>
              <a:path extrusionOk="0" h="532764" w="169841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cap="rnd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5" name="Google Shape;315;p23"/>
          <p:cNvGrpSpPr/>
          <p:nvPr/>
        </p:nvGrpSpPr>
        <p:grpSpPr>
          <a:xfrm>
            <a:off x="2781887" y="3615676"/>
            <a:ext cx="12501658" cy="3124800"/>
            <a:chOff x="2781887" y="3615676"/>
            <a:chExt cx="12501658" cy="3124800"/>
          </a:xfrm>
        </p:grpSpPr>
        <p:sp>
          <p:nvSpPr>
            <p:cNvPr id="316" name="Google Shape;316;p23"/>
            <p:cNvSpPr txBox="1"/>
            <p:nvPr/>
          </p:nvSpPr>
          <p:spPr>
            <a:xfrm>
              <a:off x="10066546" y="3615676"/>
              <a:ext cx="5217000" cy="312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9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Marca habitacional onde ofertamos a retirada dos encargos quando o cliente informa que ainda não pagou e não apresenta uma data definida para pagamento;</a:t>
              </a:r>
              <a:endParaRPr sz="29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9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D+9</a:t>
              </a:r>
              <a:endParaRPr sz="29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317" name="Google Shape;317;p23"/>
            <p:cNvSpPr txBox="1"/>
            <p:nvPr/>
          </p:nvSpPr>
          <p:spPr>
            <a:xfrm>
              <a:off x="2781887" y="4223763"/>
              <a:ext cx="4800300" cy="190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1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São </a:t>
              </a:r>
              <a:r>
                <a:rPr b="1" lang="en-US" sz="31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FINANCIAMENTOS HABITACIONAIS</a:t>
              </a:r>
              <a:r>
                <a:rPr lang="en-US" sz="31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 de cobrança simples.;</a:t>
              </a:r>
              <a:endParaRPr sz="3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1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D+9</a:t>
              </a:r>
              <a:endParaRPr sz="3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pic>
        <p:nvPicPr>
          <p:cNvPr id="318" name="Google Shape;3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300" y="9683375"/>
            <a:ext cx="3716599" cy="49517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3"/>
          <p:cNvSpPr txBox="1"/>
          <p:nvPr/>
        </p:nvSpPr>
        <p:spPr>
          <a:xfrm>
            <a:off x="10507550" y="2271650"/>
            <a:ext cx="4335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HABITACIONAL 532</a:t>
            </a:r>
            <a:endParaRPr b="1" sz="3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20" name="Google Shape;320;p23"/>
          <p:cNvSpPr txBox="1"/>
          <p:nvPr/>
        </p:nvSpPr>
        <p:spPr>
          <a:xfrm>
            <a:off x="3232775" y="2256200"/>
            <a:ext cx="3898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HABITACIONAL</a:t>
            </a:r>
            <a:endParaRPr b="1" sz="3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" name="Google Shape;325;p24"/>
          <p:cNvGrpSpPr/>
          <p:nvPr/>
        </p:nvGrpSpPr>
        <p:grpSpPr>
          <a:xfrm>
            <a:off x="0" y="0"/>
            <a:ext cx="18288118" cy="1424350"/>
            <a:chOff x="0" y="0"/>
            <a:chExt cx="4816592" cy="813310"/>
          </a:xfrm>
        </p:grpSpPr>
        <p:sp>
          <p:nvSpPr>
            <p:cNvPr id="326" name="Google Shape;326;p24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327" name="Google Shape;327;p24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8" name="Google Shape;328;p24"/>
          <p:cNvSpPr/>
          <p:nvPr/>
        </p:nvSpPr>
        <p:spPr>
          <a:xfrm>
            <a:off x="-3021725" y="-3029700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24"/>
          <p:cNvSpPr/>
          <p:nvPr/>
        </p:nvSpPr>
        <p:spPr>
          <a:xfrm>
            <a:off x="16716650" y="-972900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24"/>
          <p:cNvSpPr txBox="1"/>
          <p:nvPr/>
        </p:nvSpPr>
        <p:spPr>
          <a:xfrm>
            <a:off x="5569350" y="309875"/>
            <a:ext cx="71493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28">
                <a:solidFill>
                  <a:srgbClr val="1155CC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HABITACIONAL 532</a:t>
            </a:r>
            <a:endParaRPr sz="900">
              <a:solidFill>
                <a:srgbClr val="1155CC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331" name="Google Shape;331;p24"/>
          <p:cNvSpPr/>
          <p:nvPr/>
        </p:nvSpPr>
        <p:spPr>
          <a:xfrm>
            <a:off x="-2929125" y="-1800775"/>
            <a:ext cx="4728000" cy="4606500"/>
          </a:xfrm>
          <a:prstGeom prst="donut">
            <a:avLst>
              <a:gd fmla="val 4813" name="adj"/>
            </a:avLst>
          </a:prstGeom>
          <a:solidFill>
            <a:srgbClr val="F667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24"/>
          <p:cNvSpPr/>
          <p:nvPr/>
        </p:nvSpPr>
        <p:spPr>
          <a:xfrm>
            <a:off x="17415625" y="-1428212"/>
            <a:ext cx="4728000" cy="4606500"/>
          </a:xfrm>
          <a:prstGeom prst="donut">
            <a:avLst>
              <a:gd fmla="val 4813" name="adj"/>
            </a:avLst>
          </a:prstGeom>
          <a:solidFill>
            <a:srgbClr val="FF6B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24"/>
          <p:cNvSpPr txBox="1"/>
          <p:nvPr/>
        </p:nvSpPr>
        <p:spPr>
          <a:xfrm>
            <a:off x="1402046" y="1926825"/>
            <a:ext cx="6994500" cy="21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28">
                <a:solidFill>
                  <a:srgbClr val="1155CC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QUANDO OFERTAR A PROPOSTA DE ISENÇÕES DE ENCARGOS?</a:t>
            </a:r>
            <a:endParaRPr sz="300">
              <a:solidFill>
                <a:schemeClr val="lt1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334" name="Google Shape;334;p24"/>
          <p:cNvSpPr/>
          <p:nvPr/>
        </p:nvSpPr>
        <p:spPr>
          <a:xfrm>
            <a:off x="1258650" y="4227725"/>
            <a:ext cx="7407000" cy="3899100"/>
          </a:xfrm>
          <a:prstGeom prst="roundRect">
            <a:avLst>
              <a:gd fmla="val 16667" name="adj"/>
            </a:avLst>
          </a:prstGeom>
          <a:solidFill>
            <a:srgbClr val="1155CC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Após questionar se o pagamento foi efetuado, o cliente responde:</a:t>
            </a:r>
            <a:endParaRPr b="1" sz="29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-4127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League Spartan"/>
              <a:buChar char="●"/>
            </a:pPr>
            <a:r>
              <a:rPr b="1" lang="en-US" sz="29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“Não”;</a:t>
            </a:r>
            <a:endParaRPr b="1" sz="29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-4127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League Spartan"/>
              <a:buChar char="●"/>
            </a:pPr>
            <a:r>
              <a:rPr b="1" lang="en-US" sz="29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“Ainda não”;</a:t>
            </a:r>
            <a:endParaRPr b="1" sz="29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-4127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League Spartan"/>
              <a:buChar char="●"/>
            </a:pPr>
            <a:r>
              <a:rPr b="1" lang="en-US" sz="29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“Esqueci, mas vou pagar”;</a:t>
            </a:r>
            <a:endParaRPr b="1" sz="29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35" name="Google Shape;335;p24"/>
          <p:cNvSpPr txBox="1"/>
          <p:nvPr/>
        </p:nvSpPr>
        <p:spPr>
          <a:xfrm>
            <a:off x="1000950" y="8359000"/>
            <a:ext cx="7664700" cy="16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28">
                <a:solidFill>
                  <a:srgbClr val="0000FF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Ou seja, a proposta só deve ser ofertada caso o cliente não inform</a:t>
            </a:r>
            <a:r>
              <a:rPr lang="en-US" sz="2528">
                <a:solidFill>
                  <a:srgbClr val="0000FF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ar</a:t>
            </a:r>
            <a:r>
              <a:rPr lang="en-US" sz="2528">
                <a:solidFill>
                  <a:srgbClr val="0000FF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 uma data para pagamento.</a:t>
            </a:r>
            <a:endParaRPr sz="200">
              <a:solidFill>
                <a:srgbClr val="0000FF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336" name="Google Shape;336;p24"/>
          <p:cNvSpPr txBox="1"/>
          <p:nvPr/>
        </p:nvSpPr>
        <p:spPr>
          <a:xfrm>
            <a:off x="9944675" y="1926825"/>
            <a:ext cx="6868800" cy="21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28">
                <a:solidFill>
                  <a:srgbClr val="1155CC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QUANDO </a:t>
            </a:r>
            <a:r>
              <a:rPr lang="en-US" sz="3428">
                <a:solidFill>
                  <a:srgbClr val="FF0000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NÃO</a:t>
            </a:r>
            <a:r>
              <a:rPr lang="en-US" sz="3428">
                <a:solidFill>
                  <a:srgbClr val="1155CC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 DEVEMOS OFERTAR A PROPOSTA DE ISENÇÕES DE ENCARGOS?</a:t>
            </a:r>
            <a:endParaRPr/>
          </a:p>
        </p:txBody>
      </p:sp>
      <p:sp>
        <p:nvSpPr>
          <p:cNvPr id="337" name="Google Shape;337;p24"/>
          <p:cNvSpPr/>
          <p:nvPr/>
        </p:nvSpPr>
        <p:spPr>
          <a:xfrm>
            <a:off x="9675575" y="4179875"/>
            <a:ext cx="7407000" cy="39948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Após questionar se o pagamento foi efetuado, o cliente responde:</a:t>
            </a:r>
            <a:endParaRPr b="1" sz="29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-4127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eague Spartan"/>
              <a:buChar char="●"/>
            </a:pPr>
            <a:r>
              <a:rPr b="1" lang="en-US" sz="2900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“Não, mas </a:t>
            </a:r>
            <a:r>
              <a:rPr b="1" lang="en-US" sz="2900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vou pagar</a:t>
            </a:r>
            <a:r>
              <a:rPr b="1" lang="en-US" sz="2900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na segunda-feira”;</a:t>
            </a:r>
            <a:endParaRPr b="1" sz="29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-4127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eague Spartan"/>
              <a:buChar char="●"/>
            </a:pPr>
            <a:r>
              <a:rPr b="1" lang="en-US" sz="2900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“Ainda não, mas no 5° dia útil eu pago”;</a:t>
            </a:r>
            <a:endParaRPr b="1" sz="29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-4127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eague Spartan"/>
              <a:buChar char="●"/>
            </a:pPr>
            <a:r>
              <a:rPr b="1" lang="en-US" sz="2900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“Esqueci, mas vou pagar dia 10”;</a:t>
            </a:r>
            <a:endParaRPr b="1" sz="29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cxnSp>
        <p:nvCxnSpPr>
          <p:cNvPr id="338" name="Google Shape;338;p24"/>
          <p:cNvCxnSpPr/>
          <p:nvPr/>
        </p:nvCxnSpPr>
        <p:spPr>
          <a:xfrm flipH="1">
            <a:off x="9221750" y="2038525"/>
            <a:ext cx="34200" cy="78303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24"/>
          <p:cNvSpPr txBox="1"/>
          <p:nvPr/>
        </p:nvSpPr>
        <p:spPr>
          <a:xfrm>
            <a:off x="10157950" y="8359000"/>
            <a:ext cx="6715200" cy="16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28">
                <a:solidFill>
                  <a:srgbClr val="0000FF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Nas situações que o cliente informa uma data para pagamento, nós </a:t>
            </a:r>
            <a:r>
              <a:rPr lang="en-US" sz="2528">
                <a:solidFill>
                  <a:srgbClr val="FF0000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NÃO</a:t>
            </a:r>
            <a:r>
              <a:rPr lang="en-US" sz="2528">
                <a:solidFill>
                  <a:srgbClr val="0000FF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 devemos ofertar a campanha.</a:t>
            </a:r>
            <a:endParaRPr sz="1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5"/>
          <p:cNvSpPr/>
          <p:nvPr/>
        </p:nvSpPr>
        <p:spPr>
          <a:xfrm>
            <a:off x="3539625" y="2706525"/>
            <a:ext cx="11444700" cy="60726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5"/>
          <p:cNvSpPr/>
          <p:nvPr/>
        </p:nvSpPr>
        <p:spPr>
          <a:xfrm>
            <a:off x="1968467" y="7482960"/>
            <a:ext cx="907760" cy="860102"/>
          </a:xfrm>
          <a:custGeom>
            <a:rect b="b" l="l" r="r" t="t"/>
            <a:pathLst>
              <a:path extrusionOk="0" h="860102" w="907760">
                <a:moveTo>
                  <a:pt x="0" y="0"/>
                </a:moveTo>
                <a:lnTo>
                  <a:pt x="907760" y="0"/>
                </a:lnTo>
                <a:lnTo>
                  <a:pt x="907760" y="860102"/>
                </a:lnTo>
                <a:lnTo>
                  <a:pt x="0" y="8601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6" name="Google Shape;346;p25"/>
          <p:cNvSpPr txBox="1"/>
          <p:nvPr/>
        </p:nvSpPr>
        <p:spPr>
          <a:xfrm>
            <a:off x="4085325" y="3130150"/>
            <a:ext cx="98568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A1A1A"/>
                </a:solidFill>
                <a:latin typeface="Merriweather"/>
                <a:ea typeface="Merriweather"/>
                <a:cs typeface="Merriweather"/>
                <a:sym typeface="Merriweather"/>
              </a:rPr>
              <a:t>É uma pessoa que apresenta dificuldade em compreender a informação passada.</a:t>
            </a:r>
            <a:endParaRPr sz="3000">
              <a:solidFill>
                <a:srgbClr val="1A1A1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A1A1A"/>
                </a:solidFill>
                <a:latin typeface="Merriweather"/>
                <a:ea typeface="Merriweather"/>
                <a:cs typeface="Merriweather"/>
                <a:sym typeface="Merriweather"/>
              </a:rPr>
              <a:t>Esse cliente exige uma atenção maior no atendimento, vamos utilizar uma linguagem simples e clara.</a:t>
            </a:r>
            <a:endParaRPr/>
          </a:p>
        </p:txBody>
      </p:sp>
      <p:sp>
        <p:nvSpPr>
          <p:cNvPr id="347" name="Google Shape;347;p25"/>
          <p:cNvSpPr txBox="1"/>
          <p:nvPr/>
        </p:nvSpPr>
        <p:spPr>
          <a:xfrm>
            <a:off x="3623100" y="6040375"/>
            <a:ext cx="110418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A1A1A"/>
                </a:solidFill>
                <a:latin typeface="Merriweather"/>
                <a:ea typeface="Merriweather"/>
                <a:cs typeface="Merriweather"/>
                <a:sym typeface="Merriweather"/>
              </a:rPr>
              <a:t>Devemos entender que a pessoa vulnerável não é aquela que está carente ou necessitada e sim aquela que por diversas razões está desprotegida e sem apoio.</a:t>
            </a:r>
            <a:endParaRPr sz="3000">
              <a:solidFill>
                <a:srgbClr val="1A1A1A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A1A1A"/>
                </a:solidFill>
                <a:latin typeface="Merriweather"/>
                <a:ea typeface="Merriweather"/>
                <a:cs typeface="Merriweather"/>
                <a:sym typeface="Merriweather"/>
              </a:rPr>
              <a:t>Sendo assim, vamos orientar o cliente de maneira afetiva, clara e fácil.</a:t>
            </a:r>
            <a:endParaRPr sz="3000">
              <a:solidFill>
                <a:srgbClr val="1A1A1A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48" name="Google Shape;348;p25"/>
          <p:cNvSpPr txBox="1"/>
          <p:nvPr/>
        </p:nvSpPr>
        <p:spPr>
          <a:xfrm>
            <a:off x="4960425" y="1204450"/>
            <a:ext cx="8981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5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CLIENTE VULNERÁVEL</a:t>
            </a:r>
            <a:endParaRPr b="1" sz="5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49" name="Google Shape;349;p25"/>
          <p:cNvSpPr/>
          <p:nvPr/>
        </p:nvSpPr>
        <p:spPr>
          <a:xfrm>
            <a:off x="196650" y="0"/>
            <a:ext cx="2261400" cy="2123700"/>
          </a:xfrm>
          <a:prstGeom prst="ellipse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25"/>
          <p:cNvSpPr/>
          <p:nvPr/>
        </p:nvSpPr>
        <p:spPr>
          <a:xfrm>
            <a:off x="1415825" y="432625"/>
            <a:ext cx="1882800" cy="1823700"/>
          </a:xfrm>
          <a:prstGeom prst="ellipse">
            <a:avLst/>
          </a:prstGeom>
          <a:solidFill>
            <a:srgbClr val="FF6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25"/>
          <p:cNvSpPr/>
          <p:nvPr/>
        </p:nvSpPr>
        <p:spPr>
          <a:xfrm>
            <a:off x="727575" y="1411275"/>
            <a:ext cx="1160100" cy="1125600"/>
          </a:xfrm>
          <a:prstGeom prst="ellipse">
            <a:avLst/>
          </a:prstGeom>
          <a:solidFill>
            <a:srgbClr val="FFA8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2" name="Google Shape;35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84327" y="9463925"/>
            <a:ext cx="3191874" cy="4252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5"/>
          <p:cNvSpPr/>
          <p:nvPr/>
        </p:nvSpPr>
        <p:spPr>
          <a:xfrm>
            <a:off x="1550250" y="1676775"/>
            <a:ext cx="907800" cy="860100"/>
          </a:xfrm>
          <a:prstGeom prst="ellipse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26" title="unnamed (1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18375" y="1151625"/>
            <a:ext cx="6096000" cy="9753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9" name="Google Shape;359;p26"/>
          <p:cNvGrpSpPr/>
          <p:nvPr/>
        </p:nvGrpSpPr>
        <p:grpSpPr>
          <a:xfrm>
            <a:off x="-157325" y="9979625"/>
            <a:ext cx="19015905" cy="1750080"/>
            <a:chOff x="0" y="0"/>
            <a:chExt cx="4816592" cy="813310"/>
          </a:xfrm>
        </p:grpSpPr>
        <p:sp>
          <p:nvSpPr>
            <p:cNvPr id="360" name="Google Shape;360;p26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</p:sp>
        <p:sp>
          <p:nvSpPr>
            <p:cNvPr id="361" name="Google Shape;361;p26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2" name="Google Shape;362;p26"/>
          <p:cNvSpPr txBox="1"/>
          <p:nvPr/>
        </p:nvSpPr>
        <p:spPr>
          <a:xfrm>
            <a:off x="1564950" y="4281600"/>
            <a:ext cx="9751800" cy="1723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TABULAÇÕES</a:t>
            </a:r>
            <a:endParaRPr sz="10000">
              <a:solidFill>
                <a:srgbClr val="1155CC"/>
              </a:solidFill>
              <a:latin typeface="League Spartan ExtraBold"/>
              <a:ea typeface="League Spartan ExtraBold"/>
              <a:cs typeface="League Spartan ExtraBold"/>
              <a:sym typeface="League Spartan ExtraBold"/>
            </a:endParaRPr>
          </a:p>
        </p:txBody>
      </p:sp>
      <p:sp>
        <p:nvSpPr>
          <p:cNvPr id="363" name="Google Shape;363;p26"/>
          <p:cNvSpPr/>
          <p:nvPr/>
        </p:nvSpPr>
        <p:spPr>
          <a:xfrm>
            <a:off x="589950" y="3716599"/>
            <a:ext cx="10087800" cy="2950800"/>
          </a:xfrm>
          <a:prstGeom prst="donut">
            <a:avLst>
              <a:gd fmla="val 4813" name="adj"/>
            </a:avLst>
          </a:prstGeom>
          <a:solidFill>
            <a:srgbClr val="F667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4" name="Google Shape;36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350" y="9361075"/>
            <a:ext cx="3461850" cy="461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5" name="Google Shape;365;p26"/>
          <p:cNvGrpSpPr/>
          <p:nvPr/>
        </p:nvGrpSpPr>
        <p:grpSpPr>
          <a:xfrm>
            <a:off x="-363950" y="-1345700"/>
            <a:ext cx="19015905" cy="1750080"/>
            <a:chOff x="0" y="0"/>
            <a:chExt cx="4816592" cy="813310"/>
          </a:xfrm>
        </p:grpSpPr>
        <p:sp>
          <p:nvSpPr>
            <p:cNvPr id="366" name="Google Shape;366;p26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</p:sp>
        <p:sp>
          <p:nvSpPr>
            <p:cNvPr id="367" name="Google Shape;367;p26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7"/>
          <p:cNvSpPr txBox="1"/>
          <p:nvPr/>
        </p:nvSpPr>
        <p:spPr>
          <a:xfrm>
            <a:off x="5425200" y="1112175"/>
            <a:ext cx="74376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900">
                <a:solidFill>
                  <a:srgbClr val="1155CC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TABULAÇÃO</a:t>
            </a:r>
            <a:endParaRPr sz="8900">
              <a:solidFill>
                <a:srgbClr val="1155CC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373" name="Google Shape;373;p27"/>
          <p:cNvSpPr txBox="1"/>
          <p:nvPr/>
        </p:nvSpPr>
        <p:spPr>
          <a:xfrm>
            <a:off x="4916100" y="3131525"/>
            <a:ext cx="8455800" cy="51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0850" lvl="0" marL="457200" rtl="0" algn="ctr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500"/>
              <a:buFont typeface="Calibri"/>
              <a:buChar char="●"/>
            </a:pPr>
            <a:r>
              <a:rPr b="1" lang="en-US" sz="35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IMPRODUTIVAS;</a:t>
            </a:r>
            <a:endParaRPr b="1" sz="35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0850" lvl="0" marL="457200" rtl="0" algn="ctr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500"/>
              <a:buFont typeface="Calibri"/>
              <a:buChar char="●"/>
            </a:pPr>
            <a:r>
              <a:rPr b="1" lang="en-US" sz="35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CONTATO EFETIVO - CE;</a:t>
            </a:r>
            <a:endParaRPr b="1" sz="35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0850" lvl="0" marL="457200" rtl="0" algn="ctr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500"/>
              <a:buFont typeface="Calibri"/>
              <a:buChar char="●"/>
            </a:pPr>
            <a:r>
              <a:rPr b="1" lang="en-US" sz="35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IDENTIFICAÇÃO POSITIVA - SEM ACORDO</a:t>
            </a:r>
            <a:endParaRPr b="1" sz="35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0850" lvl="0" marL="571500" rtl="0" algn="ctr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500"/>
              <a:buFont typeface="Calibri"/>
              <a:buChar char="●"/>
            </a:pPr>
            <a:r>
              <a:rPr b="1" lang="en-US" sz="35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IDENTIFICAÇÃO POSITIVA - COM ACORDO</a:t>
            </a:r>
            <a:endParaRPr b="1" sz="35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0850" lvl="0" marL="457200" rtl="0" algn="ctr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500"/>
              <a:buFont typeface="Calibri"/>
              <a:buChar char="●"/>
            </a:pPr>
            <a:r>
              <a:rPr b="1" lang="en-US" sz="35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RECUSA AÇÃO/CAMPANHA</a:t>
            </a:r>
            <a:endParaRPr b="1" sz="35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27"/>
          <p:cNvSpPr/>
          <p:nvPr/>
        </p:nvSpPr>
        <p:spPr>
          <a:xfrm>
            <a:off x="196650" y="0"/>
            <a:ext cx="2261400" cy="2123700"/>
          </a:xfrm>
          <a:prstGeom prst="ellipse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27"/>
          <p:cNvSpPr/>
          <p:nvPr/>
        </p:nvSpPr>
        <p:spPr>
          <a:xfrm>
            <a:off x="1654675" y="300000"/>
            <a:ext cx="1882800" cy="1823700"/>
          </a:xfrm>
          <a:prstGeom prst="ellipse">
            <a:avLst/>
          </a:prstGeom>
          <a:solidFill>
            <a:srgbClr val="FF6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27"/>
          <p:cNvSpPr/>
          <p:nvPr/>
        </p:nvSpPr>
        <p:spPr>
          <a:xfrm>
            <a:off x="727575" y="1411275"/>
            <a:ext cx="1160100" cy="1125600"/>
          </a:xfrm>
          <a:prstGeom prst="ellipse">
            <a:avLst/>
          </a:prstGeom>
          <a:solidFill>
            <a:srgbClr val="FFA8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7" name="Google Shape;37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000" y="9456825"/>
            <a:ext cx="3180475" cy="423739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27"/>
          <p:cNvSpPr/>
          <p:nvPr/>
        </p:nvSpPr>
        <p:spPr>
          <a:xfrm>
            <a:off x="1777175" y="1710375"/>
            <a:ext cx="1160100" cy="11256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3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9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9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9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9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9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9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9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9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9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55CC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8"/>
          <p:cNvSpPr/>
          <p:nvPr/>
        </p:nvSpPr>
        <p:spPr>
          <a:xfrm>
            <a:off x="707900" y="532200"/>
            <a:ext cx="17108400" cy="9222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4" name="Google Shape;3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5800" y="9054288"/>
            <a:ext cx="3795253" cy="505651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28"/>
          <p:cNvSpPr txBox="1"/>
          <p:nvPr/>
        </p:nvSpPr>
        <p:spPr>
          <a:xfrm>
            <a:off x="847350" y="2993850"/>
            <a:ext cx="10167600" cy="19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300">
                <a:solidFill>
                  <a:srgbClr val="0B539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CALIBRAGEM</a:t>
            </a:r>
            <a:endParaRPr b="1" sz="11300">
              <a:solidFill>
                <a:srgbClr val="0B539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pic>
        <p:nvPicPr>
          <p:cNvPr id="386" name="Google Shape;38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6600" y="2908550"/>
            <a:ext cx="6149100" cy="614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32247" y="1889000"/>
            <a:ext cx="6960499" cy="8397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" name="Google Shape;392;p29"/>
          <p:cNvGrpSpPr/>
          <p:nvPr/>
        </p:nvGrpSpPr>
        <p:grpSpPr>
          <a:xfrm>
            <a:off x="0" y="0"/>
            <a:ext cx="18288118" cy="1750080"/>
            <a:chOff x="0" y="0"/>
            <a:chExt cx="4816592" cy="813310"/>
          </a:xfrm>
        </p:grpSpPr>
        <p:sp>
          <p:nvSpPr>
            <p:cNvPr id="393" name="Google Shape;393;p29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394" name="Google Shape;394;p29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5" name="Google Shape;395;p29"/>
          <p:cNvSpPr/>
          <p:nvPr/>
        </p:nvSpPr>
        <p:spPr>
          <a:xfrm>
            <a:off x="-3021725" y="-3029700"/>
            <a:ext cx="4728000" cy="4606500"/>
          </a:xfrm>
          <a:prstGeom prst="donut">
            <a:avLst>
              <a:gd fmla="val 4813" name="adj"/>
            </a:avLst>
          </a:prstGeom>
          <a:solidFill>
            <a:srgbClr val="F667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29"/>
          <p:cNvSpPr/>
          <p:nvPr/>
        </p:nvSpPr>
        <p:spPr>
          <a:xfrm>
            <a:off x="16821600" y="-541850"/>
            <a:ext cx="4728000" cy="4606500"/>
          </a:xfrm>
          <a:prstGeom prst="donut">
            <a:avLst>
              <a:gd fmla="val 4813" name="adj"/>
            </a:avLst>
          </a:prstGeom>
          <a:solidFill>
            <a:srgbClr val="F667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7" name="Google Shape;397;p29"/>
          <p:cNvGrpSpPr/>
          <p:nvPr/>
        </p:nvGrpSpPr>
        <p:grpSpPr>
          <a:xfrm>
            <a:off x="-50" y="9525922"/>
            <a:ext cx="18288118" cy="883417"/>
            <a:chOff x="0" y="0"/>
            <a:chExt cx="4816592" cy="813310"/>
          </a:xfrm>
        </p:grpSpPr>
        <p:sp>
          <p:nvSpPr>
            <p:cNvPr id="398" name="Google Shape;398;p29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399" name="Google Shape;399;p29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0" name="Google Shape;400;p29"/>
          <p:cNvSpPr txBox="1"/>
          <p:nvPr/>
        </p:nvSpPr>
        <p:spPr>
          <a:xfrm>
            <a:off x="1982600" y="464937"/>
            <a:ext cx="9691500" cy="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28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LIGAÇÕES IMPRODUTIVAS</a:t>
            </a:r>
            <a:endParaRPr sz="5328">
              <a:solidFill>
                <a:schemeClr val="lt1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401" name="Google Shape;401;p29"/>
          <p:cNvSpPr txBox="1"/>
          <p:nvPr/>
        </p:nvSpPr>
        <p:spPr>
          <a:xfrm>
            <a:off x="15506301" y="6651900"/>
            <a:ext cx="1659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29"/>
          <p:cNvSpPr txBox="1"/>
          <p:nvPr/>
        </p:nvSpPr>
        <p:spPr>
          <a:xfrm>
            <a:off x="9682700" y="3256413"/>
            <a:ext cx="5190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grpSp>
        <p:nvGrpSpPr>
          <p:cNvPr id="403" name="Google Shape;403;p29"/>
          <p:cNvGrpSpPr/>
          <p:nvPr/>
        </p:nvGrpSpPr>
        <p:grpSpPr>
          <a:xfrm>
            <a:off x="10186625" y="3149877"/>
            <a:ext cx="5867061" cy="3748909"/>
            <a:chOff x="938815" y="3014438"/>
            <a:chExt cx="5515710" cy="3524404"/>
          </a:xfrm>
        </p:grpSpPr>
        <p:sp>
          <p:nvSpPr>
            <p:cNvPr id="404" name="Google Shape;404;p29"/>
            <p:cNvSpPr txBox="1"/>
            <p:nvPr/>
          </p:nvSpPr>
          <p:spPr>
            <a:xfrm>
              <a:off x="1201525" y="3014438"/>
              <a:ext cx="5253000" cy="257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0" lIns="0" spcFirstLastPara="1" rIns="0" wrap="square" tIns="0">
              <a:noAutofit/>
            </a:bodyPr>
            <a:lstStyle/>
            <a:p>
              <a:pPr indent="-406483" lvl="0" marL="486324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Clr>
                  <a:srgbClr val="1155CC"/>
                </a:buClr>
                <a:buSzPts val="2572"/>
                <a:buFont typeface="Merriweather"/>
                <a:buChar char="●"/>
              </a:pPr>
              <a:r>
                <a:rPr b="1" lang="en-US" sz="2572">
                  <a:solidFill>
                    <a:srgbClr val="1155CC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SINAL DE FAX</a:t>
              </a:r>
              <a:endParaRPr b="1" sz="2572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-406483" lvl="0" marL="486324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Clr>
                  <a:srgbClr val="1155CC"/>
                </a:buClr>
                <a:buSzPts val="2572"/>
                <a:buFont typeface="Merriweather"/>
                <a:buChar char="●"/>
              </a:pPr>
              <a:r>
                <a:rPr b="1" lang="en-US" sz="2572">
                  <a:solidFill>
                    <a:srgbClr val="1155CC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CAIXA POSTAL</a:t>
              </a:r>
              <a:endParaRPr b="1" sz="2572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-406483" lvl="0" marL="486324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Clr>
                  <a:srgbClr val="1155CC"/>
                </a:buClr>
                <a:buSzPts val="2572"/>
                <a:buFont typeface="Merriweather"/>
                <a:buChar char="●"/>
              </a:pPr>
              <a:r>
                <a:rPr b="1" lang="en-US" sz="2572">
                  <a:solidFill>
                    <a:srgbClr val="1155CC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SECRETARIA ELETRONICA</a:t>
              </a:r>
              <a:endParaRPr b="1" sz="2572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-406483" lvl="0" marL="486324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Clr>
                  <a:srgbClr val="1155CC"/>
                </a:buClr>
                <a:buSzPts val="2572"/>
                <a:buFont typeface="Merriweather"/>
                <a:buChar char="●"/>
              </a:pPr>
              <a:r>
                <a:rPr b="1" lang="en-US" sz="2572">
                  <a:solidFill>
                    <a:srgbClr val="1155CC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GRAVAÇÃO DE OPERADORA</a:t>
              </a:r>
              <a:endParaRPr b="1" sz="2572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486324" marR="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872">
                <a:solidFill>
                  <a:srgbClr val="F66700"/>
                </a:solidFill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  <p:sp>
          <p:nvSpPr>
            <p:cNvPr id="405" name="Google Shape;405;p29"/>
            <p:cNvSpPr txBox="1"/>
            <p:nvPr/>
          </p:nvSpPr>
          <p:spPr>
            <a:xfrm>
              <a:off x="938815" y="5586942"/>
              <a:ext cx="5397600" cy="951900"/>
            </a:xfrm>
            <a:prstGeom prst="rect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t" bIns="97250" lIns="97250" spcFirstLastPara="1" rIns="97250" wrap="square" tIns="97250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65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Devemos finalizar com a fraseologia “</a:t>
              </a:r>
              <a:r>
                <a:rPr b="1" lang="en-US" sz="2465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Por falta de comunicação encerro</a:t>
              </a:r>
              <a:r>
                <a:rPr lang="en-US" sz="2465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”</a:t>
              </a:r>
              <a:endParaRPr sz="1189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pic>
        <p:nvPicPr>
          <p:cNvPr id="406" name="Google Shape;40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17087" y="8906225"/>
            <a:ext cx="3237423" cy="4313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7" name="Google Shape;407;p29"/>
          <p:cNvGrpSpPr/>
          <p:nvPr/>
        </p:nvGrpSpPr>
        <p:grpSpPr>
          <a:xfrm>
            <a:off x="637150" y="2392513"/>
            <a:ext cx="6243825" cy="5263608"/>
            <a:chOff x="637150" y="2392513"/>
            <a:chExt cx="6243825" cy="5263608"/>
          </a:xfrm>
        </p:grpSpPr>
        <p:grpSp>
          <p:nvGrpSpPr>
            <p:cNvPr id="408" name="Google Shape;408;p29"/>
            <p:cNvGrpSpPr/>
            <p:nvPr/>
          </p:nvGrpSpPr>
          <p:grpSpPr>
            <a:xfrm>
              <a:off x="1139575" y="2392513"/>
              <a:ext cx="5741400" cy="2526788"/>
              <a:chOff x="1139575" y="2392513"/>
              <a:chExt cx="5741400" cy="2526788"/>
            </a:xfrm>
          </p:grpSpPr>
          <p:sp>
            <p:nvSpPr>
              <p:cNvPr id="409" name="Google Shape;409;p29"/>
              <p:cNvSpPr txBox="1"/>
              <p:nvPr/>
            </p:nvSpPr>
            <p:spPr>
              <a:xfrm>
                <a:off x="1139575" y="3275300"/>
                <a:ext cx="5741400" cy="164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US" sz="24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São ligações que não conseguimos extrair uma informação, </a:t>
                </a:r>
                <a:r>
                  <a:rPr lang="en-US" sz="24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porém</a:t>
                </a:r>
                <a:r>
                  <a:rPr lang="en-US" sz="24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 ouvimos uma pessoa falar diretamente com o operador;</a:t>
                </a:r>
                <a:endParaRPr sz="2575">
                  <a:solidFill>
                    <a:schemeClr val="dk1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endParaRPr>
              </a:p>
            </p:txBody>
          </p:sp>
          <p:sp>
            <p:nvSpPr>
              <p:cNvPr id="410" name="Google Shape;410;p29"/>
              <p:cNvSpPr txBox="1"/>
              <p:nvPr/>
            </p:nvSpPr>
            <p:spPr>
              <a:xfrm>
                <a:off x="1139575" y="2715475"/>
                <a:ext cx="3796200" cy="90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-400050" lvl="0" marL="45720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155CC"/>
                  </a:buClr>
                  <a:buSzPts val="2700"/>
                  <a:buFont typeface="Merriweather"/>
                  <a:buChar char="●"/>
                </a:pPr>
                <a:r>
                  <a:rPr b="1" lang="en-US" sz="2700">
                    <a:solidFill>
                      <a:srgbClr val="1155CC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LIGAÇÃO CAIU</a:t>
                </a:r>
                <a:endParaRPr b="1" sz="2700">
                  <a:solidFill>
                    <a:srgbClr val="1155CC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45720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411" name="Google Shape;411;p29"/>
              <p:cNvSpPr txBox="1"/>
              <p:nvPr/>
            </p:nvSpPr>
            <p:spPr>
              <a:xfrm>
                <a:off x="1934151" y="2392513"/>
                <a:ext cx="1510800" cy="2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4000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2" name="Google Shape;412;p29"/>
            <p:cNvGrpSpPr/>
            <p:nvPr/>
          </p:nvGrpSpPr>
          <p:grpSpPr>
            <a:xfrm>
              <a:off x="637150" y="6976790"/>
              <a:ext cx="4556100" cy="679331"/>
              <a:chOff x="513580" y="8055913"/>
              <a:chExt cx="4556100" cy="743820"/>
            </a:xfrm>
          </p:grpSpPr>
          <p:sp>
            <p:nvSpPr>
              <p:cNvPr id="413" name="Google Shape;413;p29"/>
              <p:cNvSpPr txBox="1"/>
              <p:nvPr/>
            </p:nvSpPr>
            <p:spPr>
              <a:xfrm>
                <a:off x="513580" y="8344632"/>
                <a:ext cx="4556100" cy="45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414" name="Google Shape;414;p29"/>
              <p:cNvSpPr txBox="1"/>
              <p:nvPr/>
            </p:nvSpPr>
            <p:spPr>
              <a:xfrm>
                <a:off x="2588250" y="8055913"/>
                <a:ext cx="1510800" cy="23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4001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5" name="Google Shape;415;p29"/>
            <p:cNvGrpSpPr/>
            <p:nvPr/>
          </p:nvGrpSpPr>
          <p:grpSpPr>
            <a:xfrm>
              <a:off x="1066300" y="5138483"/>
              <a:ext cx="5326125" cy="2476279"/>
              <a:chOff x="1066300" y="5138483"/>
              <a:chExt cx="5326125" cy="2476279"/>
            </a:xfrm>
          </p:grpSpPr>
          <p:sp>
            <p:nvSpPr>
              <p:cNvPr id="416" name="Google Shape;416;p29"/>
              <p:cNvSpPr txBox="1"/>
              <p:nvPr/>
            </p:nvSpPr>
            <p:spPr>
              <a:xfrm>
                <a:off x="1201525" y="5717563"/>
                <a:ext cx="5190900" cy="189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Entramos em linha </a:t>
                </a:r>
                <a:r>
                  <a:rPr lang="en-US" sz="2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porém</a:t>
                </a:r>
                <a:r>
                  <a:rPr lang="en-US" sz="2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 não </a:t>
                </a:r>
                <a:r>
                  <a:rPr lang="en-US" sz="2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falamos</a:t>
                </a:r>
                <a:r>
                  <a:rPr lang="en-US" sz="2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 com </a:t>
                </a:r>
                <a:r>
                  <a:rPr lang="en-US" sz="2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ninguém</a:t>
                </a:r>
                <a:r>
                  <a:rPr lang="en-US" sz="2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 apenas ouvimos, xiados, barulho conversas.</a:t>
                </a:r>
                <a:endParaRPr sz="1300">
                  <a:latin typeface="Merriweather"/>
                  <a:ea typeface="Merriweather"/>
                  <a:cs typeface="Merriweather"/>
                  <a:sym typeface="Merriweather"/>
                </a:endParaRPr>
              </a:p>
            </p:txBody>
          </p:sp>
          <p:sp>
            <p:nvSpPr>
              <p:cNvPr id="417" name="Google Shape;417;p29"/>
              <p:cNvSpPr txBox="1"/>
              <p:nvPr/>
            </p:nvSpPr>
            <p:spPr>
              <a:xfrm>
                <a:off x="1066300" y="5138483"/>
                <a:ext cx="3697800" cy="58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0" lIns="0" spcFirstLastPara="1" rIns="0" wrap="square" tIns="0">
                <a:noAutofit/>
              </a:bodyPr>
              <a:lstStyle/>
              <a:p>
                <a:pPr indent="-400050" lvl="0" marL="45720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155CC"/>
                  </a:buClr>
                  <a:buSzPts val="2700"/>
                  <a:buFont typeface="Merriweather"/>
                  <a:buChar char="●"/>
                </a:pPr>
                <a:r>
                  <a:rPr b="1" lang="en-US" sz="2700">
                    <a:solidFill>
                      <a:srgbClr val="1155CC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LIGAÇÃO MUDA</a:t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2" name="Google Shape;422;p30"/>
          <p:cNvGrpSpPr/>
          <p:nvPr/>
        </p:nvGrpSpPr>
        <p:grpSpPr>
          <a:xfrm>
            <a:off x="-62" y="-391475"/>
            <a:ext cx="18288118" cy="1750080"/>
            <a:chOff x="0" y="0"/>
            <a:chExt cx="4816592" cy="813310"/>
          </a:xfrm>
        </p:grpSpPr>
        <p:sp>
          <p:nvSpPr>
            <p:cNvPr id="423" name="Google Shape;423;p30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424" name="Google Shape;424;p30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5" name="Google Shape;425;p30"/>
          <p:cNvSpPr/>
          <p:nvPr/>
        </p:nvSpPr>
        <p:spPr>
          <a:xfrm>
            <a:off x="-3021725" y="-3029700"/>
            <a:ext cx="4728000" cy="4606500"/>
          </a:xfrm>
          <a:prstGeom prst="donut">
            <a:avLst>
              <a:gd fmla="val 4813" name="adj"/>
            </a:avLst>
          </a:prstGeom>
          <a:solidFill>
            <a:srgbClr val="F667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30"/>
          <p:cNvSpPr/>
          <p:nvPr/>
        </p:nvSpPr>
        <p:spPr>
          <a:xfrm>
            <a:off x="16677300" y="-1445925"/>
            <a:ext cx="4728000" cy="4606500"/>
          </a:xfrm>
          <a:prstGeom prst="donut">
            <a:avLst>
              <a:gd fmla="val 4813" name="adj"/>
            </a:avLst>
          </a:prstGeom>
          <a:solidFill>
            <a:srgbClr val="F667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7" name="Google Shape;427;p30"/>
          <p:cNvGrpSpPr/>
          <p:nvPr/>
        </p:nvGrpSpPr>
        <p:grpSpPr>
          <a:xfrm>
            <a:off x="-50" y="9525922"/>
            <a:ext cx="18288118" cy="883417"/>
            <a:chOff x="0" y="0"/>
            <a:chExt cx="4816592" cy="813310"/>
          </a:xfrm>
        </p:grpSpPr>
        <p:sp>
          <p:nvSpPr>
            <p:cNvPr id="428" name="Google Shape;428;p30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429" name="Google Shape;429;p30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0" name="Google Shape;430;p30"/>
          <p:cNvSpPr txBox="1"/>
          <p:nvPr/>
        </p:nvSpPr>
        <p:spPr>
          <a:xfrm>
            <a:off x="2096745" y="97491"/>
            <a:ext cx="9691500" cy="19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5328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CE - CONTATO EFETIVO</a:t>
            </a:r>
            <a:endParaRPr sz="5328">
              <a:solidFill>
                <a:srgbClr val="1155CC"/>
              </a:solidFill>
              <a:latin typeface="League Spartan ExtraBold"/>
              <a:ea typeface="League Spartan ExtraBold"/>
              <a:cs typeface="League Spartan ExtraBold"/>
              <a:sym typeface="League Spartan ExtraBold"/>
            </a:endParaRPr>
          </a:p>
          <a:p>
            <a:pPr indent="0" lvl="0" marL="0" marR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28">
              <a:solidFill>
                <a:schemeClr val="lt1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431" name="Google Shape;431;p30"/>
          <p:cNvSpPr txBox="1"/>
          <p:nvPr/>
        </p:nvSpPr>
        <p:spPr>
          <a:xfrm>
            <a:off x="1360625" y="1611423"/>
            <a:ext cx="6703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Merriweather"/>
              <a:buChar char="●"/>
            </a:pPr>
            <a:r>
              <a:rPr b="1" lang="en-US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PESSOA NÃO CONFIRMA OS DADOS</a:t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2" name="Google Shape;432;p30"/>
          <p:cNvSpPr txBox="1"/>
          <p:nvPr/>
        </p:nvSpPr>
        <p:spPr>
          <a:xfrm>
            <a:off x="1364075" y="5776559"/>
            <a:ext cx="5184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Merriweather"/>
              <a:buChar char="●"/>
            </a:pPr>
            <a:r>
              <a:rPr b="1" lang="en-US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RECADO COM TERCEIRO</a:t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3" name="Google Shape;433;p30"/>
          <p:cNvSpPr txBox="1"/>
          <p:nvPr/>
        </p:nvSpPr>
        <p:spPr>
          <a:xfrm>
            <a:off x="1360613" y="6376838"/>
            <a:ext cx="6473100" cy="32235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Anota o recado ou não, ou terceiro pede para ligar outro dia/horário ou em outro telefone. </a:t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Utilizamos quando o sócio ou responsável financeiro informar que a empresa entrou em falência.</a:t>
            </a:r>
            <a:endParaRPr sz="2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4" name="Google Shape;434;p30"/>
          <p:cNvSpPr txBox="1"/>
          <p:nvPr/>
        </p:nvSpPr>
        <p:spPr>
          <a:xfrm>
            <a:off x="9170650" y="1611425"/>
            <a:ext cx="73422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Merriweather"/>
              <a:buChar char="●"/>
            </a:pPr>
            <a:r>
              <a:rPr b="1" lang="en-US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FALECIDO</a:t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F667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35" name="Google Shape;435;p30"/>
          <p:cNvSpPr txBox="1"/>
          <p:nvPr/>
        </p:nvSpPr>
        <p:spPr>
          <a:xfrm>
            <a:off x="9619325" y="2362961"/>
            <a:ext cx="6287700" cy="15111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Terceiro informa que titular faleceu;</a:t>
            </a:r>
            <a:endParaRPr sz="2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36" name="Google Shape;436;p30"/>
          <p:cNvSpPr txBox="1"/>
          <p:nvPr/>
        </p:nvSpPr>
        <p:spPr>
          <a:xfrm>
            <a:off x="9170638" y="5994738"/>
            <a:ext cx="3814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Merriweather"/>
              <a:buChar char="●"/>
            </a:pPr>
            <a:r>
              <a:rPr b="1" lang="en-US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DESCONHECIDO</a:t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7" name="Google Shape;437;p30"/>
          <p:cNvSpPr txBox="1"/>
          <p:nvPr/>
        </p:nvSpPr>
        <p:spPr>
          <a:xfrm>
            <a:off x="9619325" y="6740750"/>
            <a:ext cx="6735900" cy="1477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Terceiro informa que não conhece ninguém com o nome do cliente no telefone cadastrado.</a:t>
            </a:r>
            <a:endParaRPr sz="2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38" name="Google Shape;43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9700" y="8819500"/>
            <a:ext cx="3531001" cy="47044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30"/>
          <p:cNvSpPr txBox="1"/>
          <p:nvPr/>
        </p:nvSpPr>
        <p:spPr>
          <a:xfrm>
            <a:off x="9170650" y="3555113"/>
            <a:ext cx="6396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Merriweather"/>
              <a:buChar char="●"/>
            </a:pPr>
            <a:r>
              <a:rPr b="1" lang="en-US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SEM CONTRATO EM COBRANÇA</a:t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40" name="Google Shape;440;p30"/>
          <p:cNvSpPr txBox="1"/>
          <p:nvPr/>
        </p:nvSpPr>
        <p:spPr>
          <a:xfrm>
            <a:off x="9619325" y="4171205"/>
            <a:ext cx="6994500" cy="19683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está na base da Telecobrança, mas não constam contratos ativos (em cobrança).</a:t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41" name="Google Shape;441;p30"/>
          <p:cNvSpPr txBox="1"/>
          <p:nvPr/>
        </p:nvSpPr>
        <p:spPr>
          <a:xfrm>
            <a:off x="1364075" y="2240125"/>
            <a:ext cx="6696900" cy="28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13057"/>
              </a:lnSpc>
              <a:spcBef>
                <a:spcPts val="53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erriweather"/>
              <a:buAutoNum type="arabicPeriod"/>
            </a:pPr>
            <a:r>
              <a:rPr lang="en-US" sz="23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Pessoa se recusa a informar os  números do CPF para realização da identificação positiva ou</a:t>
            </a:r>
            <a:endParaRPr sz="23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74650" lvl="0" marL="457200" rtl="0" algn="l">
              <a:lnSpc>
                <a:spcPct val="1130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erriweather"/>
              <a:buAutoNum type="arabicPeriod"/>
            </a:pPr>
            <a:r>
              <a:rPr lang="en-US" sz="23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 Pessoa não se lembra o número do CPF</a:t>
            </a:r>
            <a:endParaRPr sz="23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74650" lvl="0" marL="457200" rtl="0" algn="l">
              <a:lnSpc>
                <a:spcPct val="1130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erriweather"/>
              <a:buAutoNum type="arabicPeriod"/>
            </a:pPr>
            <a:r>
              <a:rPr lang="en-US" sz="23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diz que não pode falar no momento </a:t>
            </a:r>
            <a:endParaRPr sz="23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81000" lvl="0" marL="457200" rtl="0" algn="l">
              <a:lnSpc>
                <a:spcPct val="1130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AutoNum type="arabicPeriod"/>
            </a:pPr>
            <a:r>
              <a:rPr lang="en-US" sz="23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Quando o cliente pedir para retornar em outro dia/horário antes da confirmação de dados</a:t>
            </a:r>
            <a:r>
              <a:rPr lang="en-US" sz="2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.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oogle Shape;446;p31"/>
          <p:cNvGrpSpPr/>
          <p:nvPr/>
        </p:nvGrpSpPr>
        <p:grpSpPr>
          <a:xfrm>
            <a:off x="-62" y="-391475"/>
            <a:ext cx="18288118" cy="1750080"/>
            <a:chOff x="0" y="0"/>
            <a:chExt cx="4816592" cy="813310"/>
          </a:xfrm>
        </p:grpSpPr>
        <p:sp>
          <p:nvSpPr>
            <p:cNvPr id="447" name="Google Shape;447;p31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448" name="Google Shape;448;p31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9" name="Google Shape;449;p31"/>
          <p:cNvSpPr/>
          <p:nvPr/>
        </p:nvSpPr>
        <p:spPr>
          <a:xfrm>
            <a:off x="-3021725" y="-3029700"/>
            <a:ext cx="4728000" cy="4606500"/>
          </a:xfrm>
          <a:prstGeom prst="donut">
            <a:avLst>
              <a:gd fmla="val 4813" name="adj"/>
            </a:avLst>
          </a:prstGeom>
          <a:solidFill>
            <a:srgbClr val="F667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31"/>
          <p:cNvSpPr/>
          <p:nvPr/>
        </p:nvSpPr>
        <p:spPr>
          <a:xfrm>
            <a:off x="16687425" y="-1198125"/>
            <a:ext cx="4728000" cy="4606500"/>
          </a:xfrm>
          <a:prstGeom prst="donut">
            <a:avLst>
              <a:gd fmla="val 4813" name="adj"/>
            </a:avLst>
          </a:prstGeom>
          <a:solidFill>
            <a:srgbClr val="F667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1" name="Google Shape;451;p31"/>
          <p:cNvGrpSpPr/>
          <p:nvPr/>
        </p:nvGrpSpPr>
        <p:grpSpPr>
          <a:xfrm>
            <a:off x="-50" y="9525922"/>
            <a:ext cx="18288118" cy="883417"/>
            <a:chOff x="0" y="0"/>
            <a:chExt cx="4816592" cy="813310"/>
          </a:xfrm>
        </p:grpSpPr>
        <p:sp>
          <p:nvSpPr>
            <p:cNvPr id="452" name="Google Shape;452;p31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453" name="Google Shape;453;p31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4" name="Google Shape;454;p31"/>
          <p:cNvGrpSpPr/>
          <p:nvPr/>
        </p:nvGrpSpPr>
        <p:grpSpPr>
          <a:xfrm>
            <a:off x="1114575" y="2191716"/>
            <a:ext cx="7248125" cy="6944995"/>
            <a:chOff x="1055575" y="2242963"/>
            <a:chExt cx="7248125" cy="7168657"/>
          </a:xfrm>
        </p:grpSpPr>
        <p:sp>
          <p:nvSpPr>
            <p:cNvPr id="455" name="Google Shape;455;p31"/>
            <p:cNvSpPr txBox="1"/>
            <p:nvPr/>
          </p:nvSpPr>
          <p:spPr>
            <a:xfrm>
              <a:off x="3747600" y="3878532"/>
              <a:ext cx="4556100" cy="22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6" name="Google Shape;456;p31"/>
            <p:cNvSpPr txBox="1"/>
            <p:nvPr/>
          </p:nvSpPr>
          <p:spPr>
            <a:xfrm>
              <a:off x="1132700" y="2242963"/>
              <a:ext cx="6396000" cy="112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400050" lvl="0" marL="45720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Clr>
                  <a:srgbClr val="1155CC"/>
                </a:buClr>
                <a:buSzPts val="2700"/>
                <a:buFont typeface="Merriweather"/>
                <a:buChar char="●"/>
              </a:pPr>
              <a:r>
                <a:rPr b="1" lang="en-US" sz="2700">
                  <a:solidFill>
                    <a:srgbClr val="1155CC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PESSOA SOLICITA RETORNO EM OUTRO MOMENTO</a:t>
              </a:r>
              <a:endParaRPr b="1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57" name="Google Shape;457;p31"/>
            <p:cNvSpPr txBox="1"/>
            <p:nvPr/>
          </p:nvSpPr>
          <p:spPr>
            <a:xfrm>
              <a:off x="1055575" y="3368564"/>
              <a:ext cx="6994500" cy="19683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7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Cliente pede para o operador retornar a ligação em outro dia/horário.</a:t>
              </a:r>
              <a:endParaRPr sz="2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458" name="Google Shape;458;p31"/>
            <p:cNvSpPr txBox="1"/>
            <p:nvPr/>
          </p:nvSpPr>
          <p:spPr>
            <a:xfrm>
              <a:off x="1055575" y="5157892"/>
              <a:ext cx="6994500" cy="163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400050" lvl="0" marL="45720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Clr>
                  <a:srgbClr val="1155CC"/>
                </a:buClr>
                <a:buSzPts val="2700"/>
                <a:buFont typeface="Merriweather"/>
                <a:buChar char="●"/>
              </a:pPr>
              <a:r>
                <a:rPr b="1" lang="en-US" sz="2700">
                  <a:solidFill>
                    <a:srgbClr val="1155CC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CONTATO INTERROMPIDO APÓS IP, MAS SEM RESULTADO DEFINIDO</a:t>
              </a:r>
              <a:endParaRPr b="1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45720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700">
                <a:solidFill>
                  <a:srgbClr val="F66700"/>
                </a:solidFill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  <p:sp>
          <p:nvSpPr>
            <p:cNvPr id="459" name="Google Shape;459;p31"/>
            <p:cNvSpPr txBox="1"/>
            <p:nvPr/>
          </p:nvSpPr>
          <p:spPr>
            <a:xfrm>
              <a:off x="1111975" y="6371120"/>
              <a:ext cx="6881700" cy="30405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26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Após identificação positiva a</a:t>
              </a:r>
              <a:endParaRPr sz="2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26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ligação for interrompida ou quando ofertamos o pagamento para o dia e o cliente diz NÃO e desliga.</a:t>
              </a:r>
              <a:endParaRPr sz="2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sz="2600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endParaRPr>
            </a:p>
            <a:p>
              <a:pPr indent="0" lvl="0" marL="0" marR="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sz="2600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</p:grpSp>
      <p:sp>
        <p:nvSpPr>
          <p:cNvPr id="460" name="Google Shape;460;p31"/>
          <p:cNvSpPr txBox="1"/>
          <p:nvPr/>
        </p:nvSpPr>
        <p:spPr>
          <a:xfrm>
            <a:off x="1843925" y="252600"/>
            <a:ext cx="15145800" cy="13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28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IDENTIFICAÇÃO POSITIVA (SEM ACORDO)</a:t>
            </a:r>
            <a:endParaRPr sz="5328">
              <a:solidFill>
                <a:srgbClr val="1155CC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  <a:p>
            <a:pPr indent="0" lvl="0" marL="0" marR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28">
              <a:solidFill>
                <a:schemeClr val="lt1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461" name="Google Shape;461;p31"/>
          <p:cNvSpPr txBox="1"/>
          <p:nvPr/>
        </p:nvSpPr>
        <p:spPr>
          <a:xfrm>
            <a:off x="10095675" y="2242975"/>
            <a:ext cx="6735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Merriweather"/>
              <a:buChar char="●"/>
            </a:pPr>
            <a:r>
              <a:rPr b="1" lang="en-US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NEGOCIAÇÃO EM OUTRO CANAL</a:t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62" name="Google Shape;462;p31"/>
          <p:cNvSpPr txBox="1"/>
          <p:nvPr/>
        </p:nvSpPr>
        <p:spPr>
          <a:xfrm>
            <a:off x="10214325" y="2843263"/>
            <a:ext cx="6287700" cy="15291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informa que já está negociando em outro canal.</a:t>
            </a:r>
            <a:endParaRPr sz="2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63" name="Google Shape;463;p31"/>
          <p:cNvSpPr txBox="1"/>
          <p:nvPr/>
        </p:nvSpPr>
        <p:spPr>
          <a:xfrm>
            <a:off x="10315875" y="5638850"/>
            <a:ext cx="6515700" cy="721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alega que desconhece a dívida.</a:t>
            </a:r>
            <a:endParaRPr sz="2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ctr">
              <a:lnSpc>
                <a:spcPct val="40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31"/>
          <p:cNvSpPr txBox="1"/>
          <p:nvPr/>
        </p:nvSpPr>
        <p:spPr>
          <a:xfrm>
            <a:off x="10227075" y="4898000"/>
            <a:ext cx="6473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Merriweather"/>
              <a:buChar char="●"/>
            </a:pPr>
            <a:r>
              <a:rPr b="1" lang="en-US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DÍVIDA NÃO RECONHECIDA</a:t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65" name="Google Shape;46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9700" y="8819500"/>
            <a:ext cx="3531001" cy="470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/>
          <p:nvPr/>
        </p:nvSpPr>
        <p:spPr>
          <a:xfrm>
            <a:off x="0" y="9552050"/>
            <a:ext cx="18664294" cy="1823848"/>
          </a:xfrm>
          <a:custGeom>
            <a:rect b="b" l="l" r="r" t="t"/>
            <a:pathLst>
              <a:path extrusionOk="0" h="813310" w="4816592">
                <a:moveTo>
                  <a:pt x="0" y="0"/>
                </a:moveTo>
                <a:lnTo>
                  <a:pt x="4816592" y="0"/>
                </a:lnTo>
                <a:lnTo>
                  <a:pt x="4816592" y="813310"/>
                </a:lnTo>
                <a:lnTo>
                  <a:pt x="0" y="813310"/>
                </a:lnTo>
                <a:close/>
              </a:path>
            </a:pathLst>
          </a:cu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4"/>
          <p:cNvSpPr/>
          <p:nvPr/>
        </p:nvSpPr>
        <p:spPr>
          <a:xfrm>
            <a:off x="-157325" y="0"/>
            <a:ext cx="18664294" cy="1823848"/>
          </a:xfrm>
          <a:custGeom>
            <a:rect b="b" l="l" r="r" t="t"/>
            <a:pathLst>
              <a:path extrusionOk="0" h="813310" w="4816592">
                <a:moveTo>
                  <a:pt x="0" y="0"/>
                </a:moveTo>
                <a:lnTo>
                  <a:pt x="4816592" y="0"/>
                </a:lnTo>
                <a:lnTo>
                  <a:pt x="4816592" y="813310"/>
                </a:lnTo>
                <a:lnTo>
                  <a:pt x="0" y="813310"/>
                </a:lnTo>
                <a:close/>
              </a:path>
            </a:pathLst>
          </a:cu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14"/>
          <p:cNvSpPr/>
          <p:nvPr/>
        </p:nvSpPr>
        <p:spPr>
          <a:xfrm>
            <a:off x="-3021725" y="-3029700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/>
          <p:nvPr/>
        </p:nvSpPr>
        <p:spPr>
          <a:xfrm>
            <a:off x="17346475" y="-482375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6308772" y="388579"/>
            <a:ext cx="4978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800">
                <a:solidFill>
                  <a:srgbClr val="1155CC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SISTEMAS</a:t>
            </a:r>
            <a:endParaRPr sz="6800">
              <a:solidFill>
                <a:srgbClr val="1155CC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5489976" y="6590875"/>
            <a:ext cx="1659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2059076" y="5043738"/>
            <a:ext cx="151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4"/>
          <p:cNvGrpSpPr/>
          <p:nvPr/>
        </p:nvGrpSpPr>
        <p:grpSpPr>
          <a:xfrm>
            <a:off x="1003155" y="2703588"/>
            <a:ext cx="16343328" cy="3922794"/>
            <a:chOff x="1007855" y="2607913"/>
            <a:chExt cx="16343328" cy="3922794"/>
          </a:xfrm>
        </p:grpSpPr>
        <p:grpSp>
          <p:nvGrpSpPr>
            <p:cNvPr id="100" name="Google Shape;100;p14"/>
            <p:cNvGrpSpPr/>
            <p:nvPr/>
          </p:nvGrpSpPr>
          <p:grpSpPr>
            <a:xfrm>
              <a:off x="1007855" y="2607913"/>
              <a:ext cx="5889320" cy="2163038"/>
              <a:chOff x="513580" y="7577788"/>
              <a:chExt cx="5889320" cy="2163038"/>
            </a:xfrm>
          </p:grpSpPr>
          <p:sp>
            <p:nvSpPr>
              <p:cNvPr id="101" name="Google Shape;101;p14"/>
              <p:cNvSpPr txBox="1"/>
              <p:nvPr/>
            </p:nvSpPr>
            <p:spPr>
              <a:xfrm>
                <a:off x="513580" y="8344632"/>
                <a:ext cx="4556100" cy="415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02" name="Google Shape;102;p14"/>
              <p:cNvSpPr txBox="1"/>
              <p:nvPr/>
            </p:nvSpPr>
            <p:spPr>
              <a:xfrm>
                <a:off x="2588250" y="8055913"/>
                <a:ext cx="1510800" cy="21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4001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14"/>
              <p:cNvSpPr txBox="1"/>
              <p:nvPr/>
            </p:nvSpPr>
            <p:spPr>
              <a:xfrm>
                <a:off x="995575" y="7577788"/>
                <a:ext cx="2913000" cy="90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-400050" lvl="0" marL="45720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C78D8"/>
                  </a:buClr>
                  <a:buSzPts val="2700"/>
                  <a:buFont typeface="Lexend"/>
                  <a:buChar char="●"/>
                </a:pPr>
                <a:r>
                  <a:rPr b="1" lang="en-US" sz="2700" u="sng">
                    <a:solidFill>
                      <a:srgbClr val="3C78D8"/>
                    </a:solidFill>
                    <a:latin typeface="Lexend"/>
                    <a:ea typeface="Lexend"/>
                    <a:cs typeface="Lexend"/>
                    <a:sym typeface="Lexend"/>
                  </a:rPr>
                  <a:t>WEDOO</a:t>
                </a:r>
                <a:endParaRPr b="1" sz="2700" u="sng">
                  <a:solidFill>
                    <a:srgbClr val="3C78D8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0" lvl="0" marL="45720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04" name="Google Shape;104;p14"/>
              <p:cNvSpPr txBox="1"/>
              <p:nvPr/>
            </p:nvSpPr>
            <p:spPr>
              <a:xfrm>
                <a:off x="1212000" y="8134025"/>
                <a:ext cx="5190900" cy="1606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Sistema utilizado para verificar as informações do cliente (Sistema de ficha)</a:t>
                </a:r>
                <a:endParaRPr sz="28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</p:grpSp>
        <p:sp>
          <p:nvSpPr>
            <p:cNvPr id="105" name="Google Shape;105;p14"/>
            <p:cNvSpPr/>
            <p:nvPr/>
          </p:nvSpPr>
          <p:spPr>
            <a:xfrm>
              <a:off x="9061539" y="2607913"/>
              <a:ext cx="876900" cy="330000"/>
            </a:xfrm>
            <a:prstGeom prst="rightArrow">
              <a:avLst>
                <a:gd fmla="val 32010" name="adj1"/>
                <a:gd fmla="val 50000" name="adj2"/>
              </a:avLst>
            </a:prstGeom>
            <a:solidFill>
              <a:srgbClr val="3C78D8"/>
            </a:solidFill>
            <a:ln cap="flat" cmpd="sng" w="9525">
              <a:solidFill>
                <a:srgbClr val="1155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6" name="Google Shape;106;p14"/>
            <p:cNvGrpSpPr/>
            <p:nvPr/>
          </p:nvGrpSpPr>
          <p:grpSpPr>
            <a:xfrm>
              <a:off x="9671701" y="2607930"/>
              <a:ext cx="7679483" cy="3922777"/>
              <a:chOff x="513580" y="7854125"/>
              <a:chExt cx="6834104" cy="3653513"/>
            </a:xfrm>
          </p:grpSpPr>
          <p:sp>
            <p:nvSpPr>
              <p:cNvPr id="107" name="Google Shape;107;p14"/>
              <p:cNvSpPr txBox="1"/>
              <p:nvPr/>
            </p:nvSpPr>
            <p:spPr>
              <a:xfrm>
                <a:off x="513580" y="8344632"/>
                <a:ext cx="4556100" cy="38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08" name="Google Shape;108;p14"/>
              <p:cNvSpPr txBox="1"/>
              <p:nvPr/>
            </p:nvSpPr>
            <p:spPr>
              <a:xfrm>
                <a:off x="2588250" y="8055913"/>
                <a:ext cx="1510800" cy="200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4001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14"/>
              <p:cNvSpPr txBox="1"/>
              <p:nvPr/>
            </p:nvSpPr>
            <p:spPr>
              <a:xfrm>
                <a:off x="922284" y="7854125"/>
                <a:ext cx="6425400" cy="130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700" u="sng">
                    <a:solidFill>
                      <a:srgbClr val="1155CC"/>
                    </a:solidFill>
                    <a:latin typeface="Lexend"/>
                    <a:ea typeface="Lexend"/>
                    <a:cs typeface="Lexend"/>
                    <a:sym typeface="Lexend"/>
                  </a:rPr>
                  <a:t>QUAIS MOMENTOS UTILIZAMOS O WEDOO?</a:t>
                </a:r>
                <a:endParaRPr b="1" sz="2700" u="sng">
                  <a:solidFill>
                    <a:srgbClr val="1155CC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0" lvl="0" marL="45720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10" name="Google Shape;110;p14"/>
              <p:cNvSpPr txBox="1"/>
              <p:nvPr/>
            </p:nvSpPr>
            <p:spPr>
              <a:xfrm>
                <a:off x="1229495" y="8819638"/>
                <a:ext cx="5190900" cy="268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-39370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Lexend"/>
                  <a:buChar char="●"/>
                </a:pPr>
                <a:r>
                  <a:rPr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Identificação Positiva;</a:t>
                </a:r>
                <a:endParaRPr sz="26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-39370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Lexend"/>
                  <a:buChar char="●"/>
                </a:pPr>
                <a:r>
                  <a:rPr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Apresentar o contrato;</a:t>
                </a:r>
                <a:endParaRPr sz="26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-39370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Lexend"/>
                  <a:buChar char="●"/>
                </a:pPr>
                <a:r>
                  <a:rPr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Atualização cadastral;</a:t>
                </a:r>
                <a:endParaRPr sz="26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-39370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Lexend"/>
                  <a:buChar char="●"/>
                </a:pPr>
                <a:r>
                  <a:rPr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Transferencia;</a:t>
                </a:r>
                <a:endParaRPr sz="26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-39370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600"/>
                  <a:buFont typeface="Lexend"/>
                  <a:buChar char="●"/>
                </a:pPr>
                <a:r>
                  <a:rPr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Tabulação.</a:t>
                </a:r>
                <a:endParaRPr sz="26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chemeClr val="dk1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</p:grpSp>
      </p:grpSp>
      <p:grpSp>
        <p:nvGrpSpPr>
          <p:cNvPr id="111" name="Google Shape;111;p14"/>
          <p:cNvGrpSpPr/>
          <p:nvPr/>
        </p:nvGrpSpPr>
        <p:grpSpPr>
          <a:xfrm>
            <a:off x="1007855" y="5581421"/>
            <a:ext cx="5889320" cy="2843037"/>
            <a:chOff x="1007855" y="2576137"/>
            <a:chExt cx="5889320" cy="5712351"/>
          </a:xfrm>
        </p:grpSpPr>
        <p:grpSp>
          <p:nvGrpSpPr>
            <p:cNvPr id="112" name="Google Shape;112;p14"/>
            <p:cNvGrpSpPr/>
            <p:nvPr/>
          </p:nvGrpSpPr>
          <p:grpSpPr>
            <a:xfrm>
              <a:off x="1007855" y="2576137"/>
              <a:ext cx="5889320" cy="4069346"/>
              <a:chOff x="513580" y="5110187"/>
              <a:chExt cx="5889320" cy="4069346"/>
            </a:xfrm>
          </p:grpSpPr>
          <p:sp>
            <p:nvSpPr>
              <p:cNvPr id="113" name="Google Shape;113;p14"/>
              <p:cNvSpPr txBox="1"/>
              <p:nvPr/>
            </p:nvSpPr>
            <p:spPr>
              <a:xfrm>
                <a:off x="513580" y="8344632"/>
                <a:ext cx="4556100" cy="8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14" name="Google Shape;114;p14"/>
              <p:cNvSpPr txBox="1"/>
              <p:nvPr/>
            </p:nvSpPr>
            <p:spPr>
              <a:xfrm>
                <a:off x="2588250" y="8055913"/>
                <a:ext cx="1510800" cy="43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4001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4"/>
              <p:cNvSpPr txBox="1"/>
              <p:nvPr/>
            </p:nvSpPr>
            <p:spPr>
              <a:xfrm>
                <a:off x="1212000" y="5110187"/>
                <a:ext cx="2913000" cy="182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-400050" lvl="0" marL="45720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C78D8"/>
                  </a:buClr>
                  <a:buSzPts val="2700"/>
                  <a:buFont typeface="Lexend"/>
                  <a:buChar char="●"/>
                </a:pPr>
                <a:r>
                  <a:rPr b="1" lang="en-US" sz="2700" u="sng">
                    <a:solidFill>
                      <a:srgbClr val="3C78D8"/>
                    </a:solidFill>
                    <a:latin typeface="Lexend"/>
                    <a:ea typeface="Lexend"/>
                    <a:cs typeface="Lexend"/>
                    <a:sym typeface="Lexend"/>
                  </a:rPr>
                  <a:t>OLOS</a:t>
                </a:r>
                <a:endParaRPr b="1" sz="2700" u="sng">
                  <a:solidFill>
                    <a:srgbClr val="3C78D8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0" lvl="0" marL="45720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16" name="Google Shape;116;p14"/>
              <p:cNvSpPr txBox="1"/>
              <p:nvPr/>
            </p:nvSpPr>
            <p:spPr>
              <a:xfrm>
                <a:off x="1212000" y="6647105"/>
                <a:ext cx="5190900" cy="210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Sistema </a:t>
                </a:r>
                <a:r>
                  <a:rPr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utilizado</a:t>
                </a:r>
                <a:r>
                  <a:rPr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 para discar </a:t>
                </a:r>
                <a:r>
                  <a:rPr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automáticamente</a:t>
                </a:r>
                <a:r>
                  <a:rPr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.</a:t>
                </a:r>
                <a:endParaRPr sz="26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</p:grpSp>
        <p:grpSp>
          <p:nvGrpSpPr>
            <p:cNvPr id="117" name="Google Shape;117;p14"/>
            <p:cNvGrpSpPr/>
            <p:nvPr/>
          </p:nvGrpSpPr>
          <p:grpSpPr>
            <a:xfrm>
              <a:off x="1706280" y="4113064"/>
              <a:ext cx="4556100" cy="4175424"/>
              <a:chOff x="1212005" y="4313389"/>
              <a:chExt cx="4556100" cy="4175424"/>
            </a:xfrm>
          </p:grpSpPr>
          <p:sp>
            <p:nvSpPr>
              <p:cNvPr id="118" name="Google Shape;118;p14"/>
              <p:cNvSpPr txBox="1"/>
              <p:nvPr/>
            </p:nvSpPr>
            <p:spPr>
              <a:xfrm>
                <a:off x="1212005" y="4313389"/>
                <a:ext cx="4556100" cy="8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19" name="Google Shape;119;p14"/>
              <p:cNvSpPr txBox="1"/>
              <p:nvPr/>
            </p:nvSpPr>
            <p:spPr>
              <a:xfrm>
                <a:off x="2588250" y="8055913"/>
                <a:ext cx="1510800" cy="43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4001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20" name="Google Shape;12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537" y="7883450"/>
            <a:ext cx="17874576" cy="147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35900" y="9736350"/>
            <a:ext cx="3210575" cy="427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32"/>
          <p:cNvGrpSpPr/>
          <p:nvPr/>
        </p:nvGrpSpPr>
        <p:grpSpPr>
          <a:xfrm>
            <a:off x="-62" y="-391475"/>
            <a:ext cx="18288118" cy="1750080"/>
            <a:chOff x="0" y="0"/>
            <a:chExt cx="4816592" cy="813310"/>
          </a:xfrm>
        </p:grpSpPr>
        <p:sp>
          <p:nvSpPr>
            <p:cNvPr id="471" name="Google Shape;471;p32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472" name="Google Shape;472;p32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3" name="Google Shape;473;p32"/>
          <p:cNvSpPr/>
          <p:nvPr/>
        </p:nvSpPr>
        <p:spPr>
          <a:xfrm>
            <a:off x="-3021725" y="-3029700"/>
            <a:ext cx="4728000" cy="4606500"/>
          </a:xfrm>
          <a:prstGeom prst="donut">
            <a:avLst>
              <a:gd fmla="val 4813" name="adj"/>
            </a:avLst>
          </a:prstGeom>
          <a:solidFill>
            <a:srgbClr val="F667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74" name="Google Shape;474;p32"/>
          <p:cNvGrpSpPr/>
          <p:nvPr/>
        </p:nvGrpSpPr>
        <p:grpSpPr>
          <a:xfrm>
            <a:off x="-50" y="9525922"/>
            <a:ext cx="18288118" cy="883417"/>
            <a:chOff x="0" y="0"/>
            <a:chExt cx="4816592" cy="813310"/>
          </a:xfrm>
        </p:grpSpPr>
        <p:sp>
          <p:nvSpPr>
            <p:cNvPr id="475" name="Google Shape;475;p32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476" name="Google Shape;476;p32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7" name="Google Shape;477;p32"/>
          <p:cNvSpPr txBox="1"/>
          <p:nvPr/>
        </p:nvSpPr>
        <p:spPr>
          <a:xfrm>
            <a:off x="1849425" y="-59737"/>
            <a:ext cx="15145800" cy="10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28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IDENTIFICAÇÃO POSITIVA (SEM ACORDO)</a:t>
            </a:r>
            <a:endParaRPr sz="5328">
              <a:solidFill>
                <a:srgbClr val="1155CC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  <a:p>
            <a:pPr indent="0" lvl="0" marL="0" marR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28">
              <a:solidFill>
                <a:schemeClr val="lt1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478" name="Google Shape;478;p32"/>
          <p:cNvSpPr txBox="1"/>
          <p:nvPr/>
        </p:nvSpPr>
        <p:spPr>
          <a:xfrm>
            <a:off x="10000725" y="2835825"/>
            <a:ext cx="6515700" cy="15810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informa que já efetuou o pagamento.</a:t>
            </a:r>
            <a:endParaRPr b="1" sz="26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ctr">
              <a:lnSpc>
                <a:spcPct val="40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32"/>
          <p:cNvSpPr txBox="1"/>
          <p:nvPr/>
        </p:nvSpPr>
        <p:spPr>
          <a:xfrm>
            <a:off x="9832425" y="2059413"/>
            <a:ext cx="6473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Merriweather"/>
              <a:buChar char="●"/>
            </a:pPr>
            <a:r>
              <a:rPr b="1" lang="en-US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PAGAMENTO JÁ EFETUADO</a:t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80" name="Google Shape;480;p32"/>
          <p:cNvSpPr txBox="1"/>
          <p:nvPr/>
        </p:nvSpPr>
        <p:spPr>
          <a:xfrm>
            <a:off x="1491950" y="3142355"/>
            <a:ext cx="6515700" cy="3511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faz promessa de pagamento para uma data que ultrapassa a data permitida do nosso D+6 ou D+9 ou fora das possibilidades disponíveis para o contrato (parcelar, renegociar, desconto, etc.). Ou informa que não se lembra se foi feito o pagamento ou débito.</a:t>
            </a:r>
            <a:endParaRPr sz="2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7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7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81" name="Google Shape;481;p32"/>
          <p:cNvSpPr txBox="1"/>
          <p:nvPr/>
        </p:nvSpPr>
        <p:spPr>
          <a:xfrm>
            <a:off x="1214000" y="2059425"/>
            <a:ext cx="6473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Merriweather"/>
              <a:buChar char="●"/>
            </a:pPr>
            <a:r>
              <a:rPr b="1" lang="en-US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CONTATO SEM NEGOCIAÇÃO</a:t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82" name="Google Shape;482;p32"/>
          <p:cNvSpPr txBox="1"/>
          <p:nvPr/>
        </p:nvSpPr>
        <p:spPr>
          <a:xfrm>
            <a:off x="1252550" y="6860923"/>
            <a:ext cx="6755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Merriweather"/>
              <a:buChar char="●"/>
            </a:pPr>
            <a:r>
              <a:rPr b="1" lang="en-US" sz="2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SEM CAPACIDADE DE PAGAMENTO</a:t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83" name="Google Shape;483;p32"/>
          <p:cNvSpPr txBox="1"/>
          <p:nvPr/>
        </p:nvSpPr>
        <p:spPr>
          <a:xfrm>
            <a:off x="1252550" y="7607063"/>
            <a:ext cx="6994500" cy="11964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info</a:t>
            </a:r>
            <a:r>
              <a:rPr lang="en-US" sz="27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rma que não possui capacidade de efetuar o pagamen</a:t>
            </a:r>
            <a:r>
              <a:rPr lang="en-US" sz="27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to.</a:t>
            </a:r>
            <a:endParaRPr sz="2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84" name="Google Shape;48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98975" y="9051775"/>
            <a:ext cx="2890698" cy="385125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32"/>
          <p:cNvSpPr txBox="1"/>
          <p:nvPr/>
        </p:nvSpPr>
        <p:spPr>
          <a:xfrm>
            <a:off x="9228650" y="4547388"/>
            <a:ext cx="86556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800"/>
              <a:buFont typeface="Merriweather"/>
              <a:buChar char="●"/>
            </a:pPr>
            <a:r>
              <a:rPr b="1" lang="en-US" sz="28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COM ACORDO ATIVO RETORNA NO RECEPTIVO</a:t>
            </a:r>
            <a:endParaRPr b="1" sz="28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6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32"/>
          <p:cNvSpPr txBox="1"/>
          <p:nvPr/>
        </p:nvSpPr>
        <p:spPr>
          <a:xfrm>
            <a:off x="9485900" y="5590763"/>
            <a:ext cx="81411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2909" lvl="0" marL="51418" marR="70810" rtl="0" algn="l">
              <a:lnSpc>
                <a:spcPct val="1129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com acordo ATIVO, retornou no receptivo para cobrar  emissão de boleto não enviado.</a:t>
            </a:r>
            <a:endParaRPr sz="2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3"/>
          <p:cNvSpPr txBox="1"/>
          <p:nvPr/>
        </p:nvSpPr>
        <p:spPr>
          <a:xfrm>
            <a:off x="1537000" y="1233925"/>
            <a:ext cx="60615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92112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F4F4F4"/>
              </a:buClr>
              <a:buSzPts val="2575"/>
              <a:buFont typeface="League Spartan"/>
              <a:buChar char="●"/>
            </a:pPr>
            <a:r>
              <a:rPr b="1" lang="en-US" sz="2575">
                <a:solidFill>
                  <a:srgbClr val="F4F4F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SEM CAPACIDADE DE PAGAMENTO</a:t>
            </a:r>
            <a:endParaRPr b="1" sz="1600">
              <a:solidFill>
                <a:srgbClr val="F4F4F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92" name="Google Shape;492;p33"/>
          <p:cNvSpPr txBox="1"/>
          <p:nvPr/>
        </p:nvSpPr>
        <p:spPr>
          <a:xfrm>
            <a:off x="2122400" y="2430350"/>
            <a:ext cx="56862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League Spartan"/>
              <a:buChar char="●"/>
            </a:pPr>
            <a:r>
              <a:rPr b="1" lang="en-US" sz="31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PROMESSA DE PAGAMENTO SEM EMISSÃO DE BOLETO</a:t>
            </a:r>
            <a:endParaRPr b="1" sz="3100">
              <a:solidFill>
                <a:srgbClr val="FFFFFF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93" name="Google Shape;493;p33"/>
          <p:cNvSpPr/>
          <p:nvPr/>
        </p:nvSpPr>
        <p:spPr>
          <a:xfrm>
            <a:off x="-3601600" y="-555575"/>
            <a:ext cx="13610336" cy="11775440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 cap="flat" cmpd="sng" w="1524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3"/>
          <p:cNvSpPr txBox="1"/>
          <p:nvPr/>
        </p:nvSpPr>
        <p:spPr>
          <a:xfrm>
            <a:off x="1968700" y="3126700"/>
            <a:ext cx="5436900" cy="18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806" lvl="0" marL="49521" marR="23122" rtl="0" algn="l">
              <a:lnSpc>
                <a:spcPct val="11288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informa que irá depositar o  valor para regularização do  atraso.</a:t>
            </a:r>
            <a:endParaRPr sz="26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5" name="Google Shape;495;p33"/>
          <p:cNvSpPr txBox="1"/>
          <p:nvPr/>
        </p:nvSpPr>
        <p:spPr>
          <a:xfrm>
            <a:off x="1876450" y="6928175"/>
            <a:ext cx="5222700" cy="13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1012" lvl="0" marL="53315" marR="215011" rtl="0" algn="l">
              <a:lnSpc>
                <a:spcPct val="11340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solicita boleto e informa data de pagamento.</a:t>
            </a:r>
            <a:endParaRPr sz="2800">
              <a:solidFill>
                <a:srgbClr val="1155CC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496" name="Google Shape;496;p33"/>
          <p:cNvSpPr txBox="1"/>
          <p:nvPr/>
        </p:nvSpPr>
        <p:spPr>
          <a:xfrm>
            <a:off x="1457050" y="5611635"/>
            <a:ext cx="60615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900"/>
              <a:buFont typeface="Merriweather"/>
              <a:buChar char="●"/>
            </a:pPr>
            <a:r>
              <a:rPr b="1" lang="en-US" sz="29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PROMESSA DE PAGAMENTO COM EMISSÃO DE BOLETO</a:t>
            </a:r>
            <a:endParaRPr b="1" sz="29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7" name="Google Shape;497;p33"/>
          <p:cNvSpPr txBox="1"/>
          <p:nvPr/>
        </p:nvSpPr>
        <p:spPr>
          <a:xfrm>
            <a:off x="13128005" y="2662845"/>
            <a:ext cx="4556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667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98" name="Google Shape;498;p33"/>
          <p:cNvSpPr txBox="1"/>
          <p:nvPr/>
        </p:nvSpPr>
        <p:spPr>
          <a:xfrm>
            <a:off x="12057800" y="688350"/>
            <a:ext cx="5897700" cy="6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6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33"/>
          <p:cNvSpPr txBox="1"/>
          <p:nvPr/>
        </p:nvSpPr>
        <p:spPr>
          <a:xfrm>
            <a:off x="12450225" y="2215625"/>
            <a:ext cx="5517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2909" lvl="0" marL="51418" marR="70810" rtl="0" algn="r">
              <a:lnSpc>
                <a:spcPct val="1129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00" name="Google Shape;500;p33"/>
          <p:cNvSpPr txBox="1"/>
          <p:nvPr/>
        </p:nvSpPr>
        <p:spPr>
          <a:xfrm>
            <a:off x="11835600" y="3410525"/>
            <a:ext cx="5331000" cy="22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1275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900"/>
              <a:buFont typeface="Merriweather"/>
              <a:buChar char="●"/>
            </a:pPr>
            <a:r>
              <a:rPr b="1" lang="en-US" sz="29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ACEITA AÇÃO/CAMPANHA SEM/COM  EMISSÃO DE BOLETO</a:t>
            </a:r>
            <a:endParaRPr b="1" sz="29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6B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6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33"/>
          <p:cNvSpPr txBox="1"/>
          <p:nvPr/>
        </p:nvSpPr>
        <p:spPr>
          <a:xfrm>
            <a:off x="11477550" y="4864925"/>
            <a:ext cx="58119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379" lvl="0" marL="53948" marR="230569" rtl="0" algn="r">
              <a:lnSpc>
                <a:spcPct val="1134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Cliente aceita ação/ campanha</a:t>
            </a:r>
            <a:endParaRPr sz="2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379" lvl="0" marL="53948" marR="230569" rtl="0" algn="r">
              <a:lnSpc>
                <a:spcPct val="1134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COM o envio do boleto ou NÃO aceita o envio ou o boleto está INDISPONÍVEL.</a:t>
            </a:r>
            <a:endParaRPr sz="2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6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p33"/>
          <p:cNvSpPr/>
          <p:nvPr/>
        </p:nvSpPr>
        <p:spPr>
          <a:xfrm>
            <a:off x="-196650" y="223650"/>
            <a:ext cx="12669000" cy="1139100"/>
          </a:xfrm>
          <a:prstGeom prst="parallelogram">
            <a:avLst>
              <a:gd fmla="val 25000" name="adj"/>
            </a:avLst>
          </a:prstGeom>
          <a:gradFill>
            <a:gsLst>
              <a:gs pos="0">
                <a:srgbClr val="3176EE"/>
              </a:gs>
              <a:gs pos="100000">
                <a:srgbClr val="113D8A"/>
              </a:gs>
            </a:gsLst>
            <a:lin ang="5400012" scaled="0"/>
          </a:gradFill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33"/>
          <p:cNvSpPr txBox="1"/>
          <p:nvPr/>
        </p:nvSpPr>
        <p:spPr>
          <a:xfrm>
            <a:off x="0" y="344400"/>
            <a:ext cx="12669000" cy="13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5028">
                <a:solidFill>
                  <a:schemeClr val="lt1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IDENTIFICAÇÃO POSITIVA COM ACORDO </a:t>
            </a:r>
            <a:endParaRPr sz="5028">
              <a:solidFill>
                <a:schemeClr val="lt1"/>
              </a:solidFill>
              <a:latin typeface="League Spartan ExtraBold"/>
              <a:ea typeface="League Spartan ExtraBold"/>
              <a:cs typeface="League Spartan ExtraBold"/>
              <a:sym typeface="League Spartan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33"/>
          <p:cNvSpPr txBox="1"/>
          <p:nvPr/>
        </p:nvSpPr>
        <p:spPr>
          <a:xfrm>
            <a:off x="1457050" y="2121788"/>
            <a:ext cx="5811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800"/>
              <a:buFont typeface="Merriweather"/>
              <a:buChar char="●"/>
            </a:pPr>
            <a:r>
              <a:rPr b="1" lang="en-US" sz="28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PROMESSA DE PAGAMENTO SEM  EMISSÃO DE BOLETO</a:t>
            </a:r>
            <a:endParaRPr b="1" sz="28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505" name="Google Shape;5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98975" y="9051775"/>
            <a:ext cx="2890698" cy="38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4"/>
          <p:cNvSpPr/>
          <p:nvPr/>
        </p:nvSpPr>
        <p:spPr>
          <a:xfrm>
            <a:off x="1317650" y="1886975"/>
            <a:ext cx="7767300" cy="83772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34"/>
          <p:cNvSpPr txBox="1"/>
          <p:nvPr/>
        </p:nvSpPr>
        <p:spPr>
          <a:xfrm>
            <a:off x="1923650" y="2878250"/>
            <a:ext cx="6555300" cy="13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000"/>
              <a:buFont typeface="Merriweather"/>
              <a:buChar char="●"/>
            </a:pPr>
            <a:r>
              <a:rPr b="1" lang="en-US" sz="30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PROMESSA DE PAGAMENTO - PARCELADO</a:t>
            </a:r>
            <a:endParaRPr b="1" sz="30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2" name="Google Shape;512;p34"/>
          <p:cNvSpPr txBox="1"/>
          <p:nvPr/>
        </p:nvSpPr>
        <p:spPr>
          <a:xfrm>
            <a:off x="2269850" y="4199538"/>
            <a:ext cx="5436900" cy="18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806" lvl="0" marL="49521" marR="23122" rtl="0" algn="l">
              <a:lnSpc>
                <a:spcPct val="11288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9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Utilizada em casos de parcelamento do produto cartão (CAR) </a:t>
            </a:r>
            <a:endParaRPr sz="29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3" name="Google Shape;513;p34"/>
          <p:cNvSpPr txBox="1"/>
          <p:nvPr/>
        </p:nvSpPr>
        <p:spPr>
          <a:xfrm>
            <a:off x="2151850" y="7527650"/>
            <a:ext cx="6815100" cy="18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4806" lvl="0" marL="49521" marR="23122" rtl="0" algn="l">
              <a:lnSpc>
                <a:spcPct val="11288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9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Contratos de incorporação - Cliente aceita a incorporação.</a:t>
            </a:r>
            <a:endParaRPr sz="29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1012" lvl="0" marL="53315" marR="215011" rtl="0" algn="l">
              <a:lnSpc>
                <a:spcPct val="11340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514" name="Google Shape;514;p34"/>
          <p:cNvSpPr txBox="1"/>
          <p:nvPr/>
        </p:nvSpPr>
        <p:spPr>
          <a:xfrm>
            <a:off x="2071550" y="6259625"/>
            <a:ext cx="5833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200"/>
              <a:buFont typeface="Merriweather"/>
              <a:buChar char="●"/>
            </a:pPr>
            <a:r>
              <a:rPr b="1" lang="en-US" sz="32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AUTORIZA INCORPORAÇÃO</a:t>
            </a:r>
            <a:endParaRPr b="1" sz="32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5" name="Google Shape;515;p34"/>
          <p:cNvSpPr txBox="1"/>
          <p:nvPr/>
        </p:nvSpPr>
        <p:spPr>
          <a:xfrm>
            <a:off x="12930980" y="3109557"/>
            <a:ext cx="4556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75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516" name="Google Shape;516;p34"/>
          <p:cNvSpPr txBox="1"/>
          <p:nvPr/>
        </p:nvSpPr>
        <p:spPr>
          <a:xfrm>
            <a:off x="13128005" y="2662845"/>
            <a:ext cx="4556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667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517" name="Google Shape;517;p34"/>
          <p:cNvSpPr txBox="1"/>
          <p:nvPr/>
        </p:nvSpPr>
        <p:spPr>
          <a:xfrm>
            <a:off x="11398012" y="2878238"/>
            <a:ext cx="151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8" name="Google Shape;51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1425" y="1591275"/>
            <a:ext cx="5967075" cy="8968601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34"/>
          <p:cNvSpPr/>
          <p:nvPr/>
        </p:nvSpPr>
        <p:spPr>
          <a:xfrm>
            <a:off x="-196650" y="223650"/>
            <a:ext cx="13105500" cy="1139100"/>
          </a:xfrm>
          <a:prstGeom prst="parallelogram">
            <a:avLst>
              <a:gd fmla="val 25000" name="adj"/>
            </a:avLst>
          </a:prstGeom>
          <a:gradFill>
            <a:gsLst>
              <a:gs pos="0">
                <a:srgbClr val="3176EE"/>
              </a:gs>
              <a:gs pos="100000">
                <a:srgbClr val="113D8A"/>
              </a:gs>
            </a:gsLst>
            <a:lin ang="5400012" scaled="0"/>
          </a:gradFill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34"/>
          <p:cNvSpPr txBox="1"/>
          <p:nvPr/>
        </p:nvSpPr>
        <p:spPr>
          <a:xfrm>
            <a:off x="61950" y="313950"/>
            <a:ext cx="12588300" cy="9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28">
                <a:solidFill>
                  <a:schemeClr val="lt1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IDENTIFICAÇÃO POSITIVA COM ACORDO </a:t>
            </a:r>
            <a:endParaRPr sz="5028">
              <a:solidFill>
                <a:schemeClr val="lt1"/>
              </a:solidFill>
              <a:latin typeface="League Spartan ExtraBold"/>
              <a:ea typeface="League Spartan ExtraBold"/>
              <a:cs typeface="League Spartan ExtraBold"/>
              <a:sym typeface="League Spartan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" name="Google Shape;525;p35"/>
          <p:cNvGrpSpPr/>
          <p:nvPr/>
        </p:nvGrpSpPr>
        <p:grpSpPr>
          <a:xfrm>
            <a:off x="-50" y="-415725"/>
            <a:ext cx="18288118" cy="1580993"/>
            <a:chOff x="0" y="0"/>
            <a:chExt cx="4816592" cy="813310"/>
          </a:xfrm>
        </p:grpSpPr>
        <p:sp>
          <p:nvSpPr>
            <p:cNvPr id="526" name="Google Shape;526;p35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527" name="Google Shape;527;p35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35"/>
          <p:cNvSpPr/>
          <p:nvPr/>
        </p:nvSpPr>
        <p:spPr>
          <a:xfrm>
            <a:off x="-3021725" y="-3029700"/>
            <a:ext cx="4728000" cy="4606500"/>
          </a:xfrm>
          <a:prstGeom prst="donut">
            <a:avLst>
              <a:gd fmla="val 4813" name="adj"/>
            </a:avLst>
          </a:prstGeom>
          <a:solidFill>
            <a:srgbClr val="F667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9" name="Google Shape;529;p35"/>
          <p:cNvGrpSpPr/>
          <p:nvPr/>
        </p:nvGrpSpPr>
        <p:grpSpPr>
          <a:xfrm>
            <a:off x="-50" y="9525922"/>
            <a:ext cx="18288118" cy="883417"/>
            <a:chOff x="0" y="0"/>
            <a:chExt cx="4816592" cy="813310"/>
          </a:xfrm>
        </p:grpSpPr>
        <p:sp>
          <p:nvSpPr>
            <p:cNvPr id="530" name="Google Shape;530;p35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531" name="Google Shape;531;p35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2" name="Google Shape;532;p35"/>
          <p:cNvSpPr txBox="1"/>
          <p:nvPr/>
        </p:nvSpPr>
        <p:spPr>
          <a:xfrm>
            <a:off x="1934750" y="149825"/>
            <a:ext cx="13838100" cy="7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28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RECUSA AÇÃO/CAMPANHA</a:t>
            </a:r>
            <a:endParaRPr sz="5328">
              <a:solidFill>
                <a:srgbClr val="1155CC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  <a:p>
            <a:pPr indent="0" lvl="0" marL="0" marR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28">
              <a:solidFill>
                <a:schemeClr val="lt1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533" name="Google Shape;533;p35"/>
          <p:cNvSpPr txBox="1"/>
          <p:nvPr/>
        </p:nvSpPr>
        <p:spPr>
          <a:xfrm>
            <a:off x="10000725" y="2835825"/>
            <a:ext cx="6515700" cy="15810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6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ctr">
              <a:lnSpc>
                <a:spcPct val="40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5"/>
          <p:cNvSpPr txBox="1"/>
          <p:nvPr/>
        </p:nvSpPr>
        <p:spPr>
          <a:xfrm>
            <a:off x="1214000" y="2059425"/>
            <a:ext cx="6473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35" name="Google Shape;535;p35"/>
          <p:cNvSpPr txBox="1"/>
          <p:nvPr/>
        </p:nvSpPr>
        <p:spPr>
          <a:xfrm>
            <a:off x="329713" y="1249025"/>
            <a:ext cx="176286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155C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Nos atendimentos de campanhas, quando a proposta é apresentada ao cliente e ele a recusa informando o motivo, devemos selecionar a tabulação </a:t>
            </a:r>
            <a:r>
              <a:rPr b="1" lang="en-US" sz="3000">
                <a:solidFill>
                  <a:srgbClr val="FF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RECUSA AÇÃO/CAMPANHA</a:t>
            </a:r>
            <a:r>
              <a:rPr b="1" lang="en-US" sz="3000">
                <a:solidFill>
                  <a:srgbClr val="1155C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e, em seguida, </a:t>
            </a:r>
            <a:r>
              <a:rPr b="1" lang="en-US" sz="3000">
                <a:solidFill>
                  <a:srgbClr val="FF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registrar a subtabulação relacionada ao resultado do contato</a:t>
            </a:r>
            <a:r>
              <a:rPr b="1" lang="en-US" sz="3000">
                <a:solidFill>
                  <a:srgbClr val="1155C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.</a:t>
            </a:r>
            <a:endParaRPr b="1" sz="3000">
              <a:solidFill>
                <a:srgbClr val="1155CC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536" name="Google Shape;536;p35"/>
          <p:cNvSpPr txBox="1"/>
          <p:nvPr/>
        </p:nvSpPr>
        <p:spPr>
          <a:xfrm>
            <a:off x="1252550" y="6860923"/>
            <a:ext cx="6755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37" name="Google Shape;537;p35"/>
          <p:cNvSpPr txBox="1"/>
          <p:nvPr/>
        </p:nvSpPr>
        <p:spPr>
          <a:xfrm>
            <a:off x="1252550" y="7607063"/>
            <a:ext cx="6994500" cy="11964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538" name="Google Shape;53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98975" y="9051775"/>
            <a:ext cx="2890698" cy="385125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35"/>
          <p:cNvSpPr txBox="1"/>
          <p:nvPr/>
        </p:nvSpPr>
        <p:spPr>
          <a:xfrm>
            <a:off x="9128175" y="7382575"/>
            <a:ext cx="8141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2909" lvl="0" marL="51418" marR="70810" rtl="0" algn="l">
              <a:lnSpc>
                <a:spcPct val="11296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540" name="Google Shape;54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9425" y="3068876"/>
            <a:ext cx="14175050" cy="59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36"/>
          <p:cNvSpPr txBox="1"/>
          <p:nvPr/>
        </p:nvSpPr>
        <p:spPr>
          <a:xfrm>
            <a:off x="5980500" y="244425"/>
            <a:ext cx="6327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COMO TABULAR?</a:t>
            </a:r>
            <a:endParaRPr sz="6000">
              <a:solidFill>
                <a:srgbClr val="1155CC"/>
              </a:solidFill>
              <a:latin typeface="League Spartan ExtraBold"/>
              <a:ea typeface="League Spartan ExtraBold"/>
              <a:cs typeface="League Spartan ExtraBold"/>
              <a:sym typeface="League Spartan ExtraBold"/>
            </a:endParaRPr>
          </a:p>
        </p:txBody>
      </p:sp>
      <p:sp>
        <p:nvSpPr>
          <p:cNvPr id="546" name="Google Shape;546;p36"/>
          <p:cNvSpPr/>
          <p:nvPr/>
        </p:nvSpPr>
        <p:spPr>
          <a:xfrm>
            <a:off x="0" y="-413325"/>
            <a:ext cx="2261400" cy="2123700"/>
          </a:xfrm>
          <a:prstGeom prst="ellipse">
            <a:avLst/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36"/>
          <p:cNvSpPr/>
          <p:nvPr/>
        </p:nvSpPr>
        <p:spPr>
          <a:xfrm>
            <a:off x="1228175" y="-113325"/>
            <a:ext cx="1882800" cy="1823700"/>
          </a:xfrm>
          <a:prstGeom prst="ellipse">
            <a:avLst/>
          </a:prstGeom>
          <a:solidFill>
            <a:srgbClr val="FF6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36"/>
          <p:cNvSpPr/>
          <p:nvPr/>
        </p:nvSpPr>
        <p:spPr>
          <a:xfrm>
            <a:off x="196650" y="831250"/>
            <a:ext cx="1160100" cy="1125600"/>
          </a:xfrm>
          <a:prstGeom prst="ellipse">
            <a:avLst/>
          </a:prstGeom>
          <a:solidFill>
            <a:srgbClr val="FFA8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36"/>
          <p:cNvSpPr/>
          <p:nvPr/>
        </p:nvSpPr>
        <p:spPr>
          <a:xfrm>
            <a:off x="1101300" y="1249775"/>
            <a:ext cx="1160100" cy="11256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0" name="Google Shape;55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3175" y="1713275"/>
            <a:ext cx="10149275" cy="3197550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36"/>
          <p:cNvSpPr txBox="1"/>
          <p:nvPr/>
        </p:nvSpPr>
        <p:spPr>
          <a:xfrm>
            <a:off x="3788700" y="1304675"/>
            <a:ext cx="66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1°</a:t>
            </a:r>
            <a:endParaRPr sz="5400">
              <a:solidFill>
                <a:srgbClr val="1155CC"/>
              </a:solidFill>
              <a:latin typeface="League Spartan ExtraBold"/>
              <a:ea typeface="League Spartan ExtraBold"/>
              <a:cs typeface="League Spartan ExtraBold"/>
              <a:sym typeface="League Spartan ExtraBold"/>
            </a:endParaRPr>
          </a:p>
        </p:txBody>
      </p:sp>
      <p:sp>
        <p:nvSpPr>
          <p:cNvPr id="552" name="Google Shape;552;p36"/>
          <p:cNvSpPr txBox="1"/>
          <p:nvPr/>
        </p:nvSpPr>
        <p:spPr>
          <a:xfrm>
            <a:off x="2005925" y="5735000"/>
            <a:ext cx="818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2</a:t>
            </a:r>
            <a:r>
              <a:rPr lang="en-US" sz="5400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°</a:t>
            </a:r>
            <a:endParaRPr/>
          </a:p>
        </p:txBody>
      </p:sp>
      <p:pic>
        <p:nvPicPr>
          <p:cNvPr id="553" name="Google Shape;55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0775" y="5196450"/>
            <a:ext cx="12945849" cy="509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5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7"/>
          <p:cNvSpPr/>
          <p:nvPr/>
        </p:nvSpPr>
        <p:spPr>
          <a:xfrm>
            <a:off x="3382350" y="3952575"/>
            <a:ext cx="11523300" cy="75315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1155CC"/>
          </a:solidFill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9" name="Google Shape;559;p37"/>
          <p:cNvSpPr txBox="1"/>
          <p:nvPr/>
        </p:nvSpPr>
        <p:spPr>
          <a:xfrm>
            <a:off x="4276325" y="4681625"/>
            <a:ext cx="10161600" cy="20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chemeClr val="lt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rPr>
              <a:t>Ocorre quando </a:t>
            </a:r>
            <a:r>
              <a:rPr b="1" lang="en-US" sz="37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transferimos </a:t>
            </a:r>
            <a:r>
              <a:rPr lang="en-US" sz="3700">
                <a:solidFill>
                  <a:schemeClr val="lt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rPr>
              <a:t>o atendimento para a </a:t>
            </a:r>
            <a:r>
              <a:rPr b="1" lang="en-US" sz="37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“CAMPANHA RECEPTIVO”</a:t>
            </a:r>
            <a:r>
              <a:rPr lang="en-US" sz="3700">
                <a:solidFill>
                  <a:schemeClr val="lt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rPr>
              <a:t>, por não atender determinado produto.</a:t>
            </a:r>
            <a:endParaRPr b="1" sz="37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560" name="Google Shape;560;p37"/>
          <p:cNvSpPr txBox="1"/>
          <p:nvPr/>
        </p:nvSpPr>
        <p:spPr>
          <a:xfrm>
            <a:off x="4028175" y="7594475"/>
            <a:ext cx="11287200" cy="21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6990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Char char="●"/>
            </a:pPr>
            <a:r>
              <a:rPr lang="en-US" sz="3800">
                <a:solidFill>
                  <a:schemeClr val="lt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rPr>
              <a:t>Devemos realizar a </a:t>
            </a:r>
            <a:r>
              <a:rPr b="1" lang="en-US" sz="38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IDENTIFICAÇÃO POSITIVA;</a:t>
            </a:r>
            <a:endParaRPr b="1" sz="38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indent="-469900" lvl="0" marL="45720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League Spartan Medium"/>
              <a:buChar char="●"/>
            </a:pPr>
            <a:r>
              <a:rPr lang="en-US" sz="3800">
                <a:solidFill>
                  <a:schemeClr val="lt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rPr>
              <a:t>Informar que vamos transferir para o setor responsavel.</a:t>
            </a:r>
            <a:endParaRPr sz="3800">
              <a:solidFill>
                <a:schemeClr val="lt1"/>
              </a:solidFill>
              <a:latin typeface="League Spartan Medium"/>
              <a:ea typeface="League Spartan Medium"/>
              <a:cs typeface="League Spartan Medium"/>
              <a:sym typeface="League Spartan Medium"/>
            </a:endParaRPr>
          </a:p>
        </p:txBody>
      </p:sp>
      <p:grpSp>
        <p:nvGrpSpPr>
          <p:cNvPr id="561" name="Google Shape;561;p37"/>
          <p:cNvGrpSpPr/>
          <p:nvPr/>
        </p:nvGrpSpPr>
        <p:grpSpPr>
          <a:xfrm>
            <a:off x="-2064349" y="-108112"/>
            <a:ext cx="20549026" cy="1966421"/>
            <a:chOff x="0" y="0"/>
            <a:chExt cx="4816592" cy="813310"/>
          </a:xfrm>
        </p:grpSpPr>
        <p:sp>
          <p:nvSpPr>
            <p:cNvPr id="562" name="Google Shape;562;p37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noFill/>
            <a:ln>
              <a:noFill/>
            </a:ln>
          </p:spPr>
        </p:sp>
        <p:sp>
          <p:nvSpPr>
            <p:cNvPr id="563" name="Google Shape;563;p37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075" lIns="57075" spcFirstLastPara="1" rIns="57075" wrap="square" tIns="57075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02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4" name="Google Shape;564;p37"/>
          <p:cNvSpPr/>
          <p:nvPr/>
        </p:nvSpPr>
        <p:spPr>
          <a:xfrm>
            <a:off x="2313600" y="1238713"/>
            <a:ext cx="960600" cy="9234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37"/>
          <p:cNvSpPr txBox="1"/>
          <p:nvPr/>
        </p:nvSpPr>
        <p:spPr>
          <a:xfrm>
            <a:off x="3274200" y="1238725"/>
            <a:ext cx="11739600" cy="13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TRANSFER</a:t>
            </a:r>
            <a:r>
              <a:rPr b="1" lang="en-US" sz="5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ÊNCIA</a:t>
            </a:r>
            <a:r>
              <a:rPr b="1" lang="en-US" sz="5700">
                <a:solidFill>
                  <a:srgbClr val="1155CC"/>
                </a:solidFill>
                <a:latin typeface="Merriweather"/>
                <a:ea typeface="Merriweather"/>
                <a:cs typeface="Merriweather"/>
                <a:sym typeface="Merriweather"/>
              </a:rPr>
              <a:t> DE LIGAÇÃO</a:t>
            </a:r>
            <a:endParaRPr b="1" sz="5700">
              <a:solidFill>
                <a:srgbClr val="1155CC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566" name="Google Shape;56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75" y="9543400"/>
            <a:ext cx="2890698" cy="38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8"/>
          <p:cNvSpPr txBox="1"/>
          <p:nvPr/>
        </p:nvSpPr>
        <p:spPr>
          <a:xfrm rot="5400000">
            <a:off x="-3173400" y="-75750"/>
            <a:ext cx="16634700" cy="10438500"/>
          </a:xfrm>
          <a:prstGeom prst="rect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38"/>
          <p:cNvSpPr txBox="1"/>
          <p:nvPr/>
        </p:nvSpPr>
        <p:spPr>
          <a:xfrm>
            <a:off x="-94840" y="3573463"/>
            <a:ext cx="100626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O QUE PODE ACONTECER</a:t>
            </a:r>
            <a:endParaRPr sz="8000">
              <a:solidFill>
                <a:srgbClr val="1155CC"/>
              </a:solidFill>
              <a:latin typeface="League Spartan ExtraBold"/>
              <a:ea typeface="League Spartan ExtraBold"/>
              <a:cs typeface="League Spartan ExtraBold"/>
              <a:sym typeface="League Spartan ExtraBold"/>
            </a:endParaRPr>
          </a:p>
        </p:txBody>
      </p:sp>
      <p:pic>
        <p:nvPicPr>
          <p:cNvPr id="573" name="Google Shape;573;p38" title="00001251428622_20250410_1839_1841_001537_836_ROVERI_31996164375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74850" y="3076589"/>
            <a:ext cx="4133825" cy="413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41250" y="430825"/>
            <a:ext cx="4133823" cy="550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lt1"/>
        </a:solidFill>
      </p:bgPr>
    </p:bg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Google Shape;57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98724" y="1004275"/>
            <a:ext cx="5303124" cy="9282724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39"/>
          <p:cNvSpPr/>
          <p:nvPr/>
        </p:nvSpPr>
        <p:spPr>
          <a:xfrm rot="-1686241">
            <a:off x="10239957" y="-2225424"/>
            <a:ext cx="10579113" cy="14511141"/>
          </a:xfrm>
          <a:custGeom>
            <a:rect b="b" l="l" r="r" t="t"/>
            <a:pathLst>
              <a:path extrusionOk="0" h="518274" w="276825">
                <a:moveTo>
                  <a:pt x="1443" y="491761"/>
                </a:moveTo>
                <a:cubicBezTo>
                  <a:pt x="-13962" y="483816"/>
                  <a:pt x="98482" y="483808"/>
                  <a:pt x="124318" y="452368"/>
                </a:cubicBezTo>
                <a:cubicBezTo>
                  <a:pt x="150154" y="420928"/>
                  <a:pt x="137757" y="345226"/>
                  <a:pt x="156459" y="303119"/>
                </a:cubicBezTo>
                <a:cubicBezTo>
                  <a:pt x="175162" y="261012"/>
                  <a:pt x="221082" y="249474"/>
                  <a:pt x="236533" y="199727"/>
                </a:cubicBezTo>
                <a:cubicBezTo>
                  <a:pt x="251984" y="149981"/>
                  <a:pt x="246182" y="25274"/>
                  <a:pt x="249163" y="4640"/>
                </a:cubicBezTo>
                <a:cubicBezTo>
                  <a:pt x="252144" y="-15994"/>
                  <a:pt x="249985" y="36582"/>
                  <a:pt x="254417" y="75925"/>
                </a:cubicBezTo>
                <a:cubicBezTo>
                  <a:pt x="258849" y="115268"/>
                  <a:pt x="282032" y="170012"/>
                  <a:pt x="275754" y="240698"/>
                </a:cubicBezTo>
                <a:cubicBezTo>
                  <a:pt x="269476" y="311384"/>
                  <a:pt x="262468" y="458196"/>
                  <a:pt x="216749" y="500040"/>
                </a:cubicBezTo>
                <a:cubicBezTo>
                  <a:pt x="171031" y="541884"/>
                  <a:pt x="16848" y="499706"/>
                  <a:pt x="1443" y="491761"/>
                </a:cubicBezTo>
                <a:close/>
              </a:path>
            </a:pathLst>
          </a:cu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 cap="flat" cmpd="sng" w="76200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581" name="Google Shape;58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6375" y="9550638"/>
            <a:ext cx="3795250" cy="505650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39"/>
          <p:cNvSpPr/>
          <p:nvPr/>
        </p:nvSpPr>
        <p:spPr>
          <a:xfrm rot="-1236073">
            <a:off x="-3901324" y="-623805"/>
            <a:ext cx="9871467" cy="13081762"/>
          </a:xfrm>
          <a:custGeom>
            <a:rect b="b" l="l" r="r" t="t"/>
            <a:pathLst>
              <a:path extrusionOk="0" h="470841" w="248543">
                <a:moveTo>
                  <a:pt x="246947" y="12212"/>
                </a:moveTo>
                <a:cubicBezTo>
                  <a:pt x="263134" y="18411"/>
                  <a:pt x="151374" y="30810"/>
                  <a:pt x="129160" y="64906"/>
                </a:cubicBezTo>
                <a:cubicBezTo>
                  <a:pt x="106946" y="99002"/>
                  <a:pt x="127611" y="172877"/>
                  <a:pt x="113662" y="216789"/>
                </a:cubicBezTo>
                <a:cubicBezTo>
                  <a:pt x="99714" y="260701"/>
                  <a:pt x="47019" y="289115"/>
                  <a:pt x="45469" y="328377"/>
                </a:cubicBezTo>
                <a:cubicBezTo>
                  <a:pt x="43919" y="367639"/>
                  <a:pt x="105052" y="431526"/>
                  <a:pt x="104363" y="452363"/>
                </a:cubicBezTo>
                <a:cubicBezTo>
                  <a:pt x="103674" y="473200"/>
                  <a:pt x="58402" y="480128"/>
                  <a:pt x="41337" y="453397"/>
                </a:cubicBezTo>
                <a:cubicBezTo>
                  <a:pt x="24272" y="426666"/>
                  <a:pt x="3521" y="362925"/>
                  <a:pt x="1971" y="291977"/>
                </a:cubicBezTo>
                <a:cubicBezTo>
                  <a:pt x="421" y="221029"/>
                  <a:pt x="-8791" y="74338"/>
                  <a:pt x="32038" y="27710"/>
                </a:cubicBezTo>
                <a:cubicBezTo>
                  <a:pt x="72867" y="-18917"/>
                  <a:pt x="230760" y="6013"/>
                  <a:pt x="246947" y="12212"/>
                </a:cubicBezTo>
                <a:close/>
              </a:path>
            </a:pathLst>
          </a:custGeom>
          <a:solidFill>
            <a:srgbClr val="A4C2F4"/>
          </a:solidFill>
          <a:ln cap="flat" cmpd="sng" w="76200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3" name="Google Shape;583;p39"/>
          <p:cNvSpPr/>
          <p:nvPr/>
        </p:nvSpPr>
        <p:spPr>
          <a:xfrm rot="-1057979">
            <a:off x="-2832947" y="-564744"/>
            <a:ext cx="8366992" cy="12618059"/>
          </a:xfrm>
          <a:custGeom>
            <a:rect b="b" l="l" r="r" t="t"/>
            <a:pathLst>
              <a:path extrusionOk="0" h="470841" w="248543">
                <a:moveTo>
                  <a:pt x="246947" y="12212"/>
                </a:moveTo>
                <a:cubicBezTo>
                  <a:pt x="263134" y="18411"/>
                  <a:pt x="151374" y="30810"/>
                  <a:pt x="129160" y="64906"/>
                </a:cubicBezTo>
                <a:cubicBezTo>
                  <a:pt x="106946" y="99002"/>
                  <a:pt x="127611" y="172877"/>
                  <a:pt x="113662" y="216789"/>
                </a:cubicBezTo>
                <a:cubicBezTo>
                  <a:pt x="99714" y="260701"/>
                  <a:pt x="47019" y="289115"/>
                  <a:pt x="45469" y="328377"/>
                </a:cubicBezTo>
                <a:cubicBezTo>
                  <a:pt x="43919" y="367639"/>
                  <a:pt x="105052" y="431526"/>
                  <a:pt x="104363" y="452363"/>
                </a:cubicBezTo>
                <a:cubicBezTo>
                  <a:pt x="103674" y="473200"/>
                  <a:pt x="58402" y="480128"/>
                  <a:pt x="41337" y="453397"/>
                </a:cubicBezTo>
                <a:cubicBezTo>
                  <a:pt x="24272" y="426666"/>
                  <a:pt x="3521" y="362925"/>
                  <a:pt x="1971" y="291977"/>
                </a:cubicBezTo>
                <a:cubicBezTo>
                  <a:pt x="421" y="221029"/>
                  <a:pt x="-8791" y="74338"/>
                  <a:pt x="32038" y="27710"/>
                </a:cubicBezTo>
                <a:cubicBezTo>
                  <a:pt x="72867" y="-18917"/>
                  <a:pt x="230760" y="6013"/>
                  <a:pt x="246947" y="12212"/>
                </a:cubicBezTo>
                <a:close/>
              </a:path>
            </a:pathLst>
          </a:custGeom>
          <a:noFill/>
          <a:ln cap="flat" cmpd="sng" w="76200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4" name="Google Shape;584;p39"/>
          <p:cNvSpPr/>
          <p:nvPr/>
        </p:nvSpPr>
        <p:spPr>
          <a:xfrm rot="-2002788">
            <a:off x="9904387" y="-1495684"/>
            <a:ext cx="12092654" cy="13278359"/>
          </a:xfrm>
          <a:custGeom>
            <a:rect b="b" l="l" r="r" t="t"/>
            <a:pathLst>
              <a:path extrusionOk="0" h="518101" w="302694">
                <a:moveTo>
                  <a:pt x="1443" y="491844"/>
                </a:moveTo>
                <a:cubicBezTo>
                  <a:pt x="-13962" y="483899"/>
                  <a:pt x="98482" y="483891"/>
                  <a:pt x="124318" y="452451"/>
                </a:cubicBezTo>
                <a:cubicBezTo>
                  <a:pt x="150154" y="421011"/>
                  <a:pt x="137757" y="345309"/>
                  <a:pt x="156459" y="303202"/>
                </a:cubicBezTo>
                <a:cubicBezTo>
                  <a:pt x="175162" y="261095"/>
                  <a:pt x="217051" y="249550"/>
                  <a:pt x="236533" y="199810"/>
                </a:cubicBezTo>
                <a:cubicBezTo>
                  <a:pt x="256015" y="150070"/>
                  <a:pt x="264165" y="25515"/>
                  <a:pt x="273349" y="4764"/>
                </a:cubicBezTo>
                <a:cubicBezTo>
                  <a:pt x="282533" y="-15987"/>
                  <a:pt x="287573" y="35389"/>
                  <a:pt x="291637" y="75303"/>
                </a:cubicBezTo>
                <a:cubicBezTo>
                  <a:pt x="295701" y="115217"/>
                  <a:pt x="310214" y="173446"/>
                  <a:pt x="297733" y="244249"/>
                </a:cubicBezTo>
                <a:cubicBezTo>
                  <a:pt x="285252" y="315052"/>
                  <a:pt x="266131" y="458857"/>
                  <a:pt x="216749" y="500123"/>
                </a:cubicBezTo>
                <a:cubicBezTo>
                  <a:pt x="167367" y="541389"/>
                  <a:pt x="16848" y="499789"/>
                  <a:pt x="1443" y="491844"/>
                </a:cubicBezTo>
                <a:close/>
              </a:path>
            </a:pathLst>
          </a:custGeom>
          <a:noFill/>
          <a:ln cap="flat" cmpd="sng" w="76200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85" name="Google Shape;585;p39"/>
          <p:cNvSpPr txBox="1"/>
          <p:nvPr/>
        </p:nvSpPr>
        <p:spPr>
          <a:xfrm>
            <a:off x="1061900" y="3573438"/>
            <a:ext cx="117960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rgbClr val="1155CC"/>
                </a:solidFill>
              </a:rPr>
              <a:t>AGRO</a:t>
            </a:r>
            <a:endParaRPr b="1" sz="96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rgbClr val="1155CC"/>
                </a:solidFill>
              </a:rPr>
              <a:t>CRÉDITO RURAL</a:t>
            </a:r>
            <a:endParaRPr b="1" sz="9600">
              <a:solidFill>
                <a:srgbClr val="1155CC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40"/>
          <p:cNvSpPr/>
          <p:nvPr/>
        </p:nvSpPr>
        <p:spPr>
          <a:xfrm>
            <a:off x="1219200" y="1415075"/>
            <a:ext cx="7767300" cy="93210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Lexend Medium"/>
                <a:ea typeface="Lexend Medium"/>
                <a:cs typeface="Lexend Medium"/>
                <a:sym typeface="Lexend Medium"/>
              </a:rPr>
              <a:t>O </a:t>
            </a:r>
            <a:r>
              <a:rPr lang="en-US" sz="3000">
                <a:solidFill>
                  <a:srgbClr val="0000FF"/>
                </a:solidFill>
                <a:latin typeface="Lexend Medium"/>
                <a:ea typeface="Lexend Medium"/>
                <a:cs typeface="Lexend Medium"/>
                <a:sym typeface="Lexend Medium"/>
              </a:rPr>
              <a:t>Crédito Rural Agro da Caixa</a:t>
            </a:r>
            <a:r>
              <a:rPr lang="en-US" sz="3000">
                <a:latin typeface="Lexend Medium"/>
                <a:ea typeface="Lexend Medium"/>
                <a:cs typeface="Lexend Medium"/>
                <a:sym typeface="Lexend Medium"/>
              </a:rPr>
              <a:t> é uma linha de financiamento voltada para produtores rurais, cooperativas e empresas do setor agrícola.</a:t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Lexend Medium"/>
                <a:ea typeface="Lexend Medium"/>
                <a:cs typeface="Lexend Medium"/>
                <a:sym typeface="Lexend Medium"/>
              </a:rPr>
              <a:t>O objetivo é apoiar atividades como custeio da produção, investimento em infraestrutura, compra de máquinas e comercialização de produtos.</a:t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591" name="Google Shape;591;p40"/>
          <p:cNvSpPr txBox="1"/>
          <p:nvPr/>
        </p:nvSpPr>
        <p:spPr>
          <a:xfrm>
            <a:off x="12930980" y="3109557"/>
            <a:ext cx="4556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75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592" name="Google Shape;592;p40"/>
          <p:cNvSpPr txBox="1"/>
          <p:nvPr/>
        </p:nvSpPr>
        <p:spPr>
          <a:xfrm>
            <a:off x="13128005" y="2662845"/>
            <a:ext cx="4556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667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593" name="Google Shape;593;p40"/>
          <p:cNvSpPr txBox="1"/>
          <p:nvPr/>
        </p:nvSpPr>
        <p:spPr>
          <a:xfrm>
            <a:off x="11398012" y="2878238"/>
            <a:ext cx="151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4" name="Google Shape;59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1425" y="1591275"/>
            <a:ext cx="5967075" cy="896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41"/>
          <p:cNvSpPr txBox="1"/>
          <p:nvPr/>
        </p:nvSpPr>
        <p:spPr>
          <a:xfrm rot="55">
            <a:off x="-412950" y="-98450"/>
            <a:ext cx="18799200" cy="10971300"/>
          </a:xfrm>
          <a:prstGeom prst="rect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latin typeface="Merriweather"/>
                <a:ea typeface="Merriweather"/>
                <a:cs typeface="Merriweather"/>
                <a:sym typeface="Merriweather"/>
              </a:rPr>
              <a:t>“Olá, amigo agricultor! Aqui é o(a) [nome do operador], falo em nome da CAIXA.</a:t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latin typeface="Merriweather"/>
                <a:ea typeface="Merriweather"/>
                <a:cs typeface="Merriweather"/>
                <a:sym typeface="Merriweather"/>
              </a:rPr>
              <a:t>A CAIXA preparou uma oferta especial pensada para você.</a:t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latin typeface="Merriweather"/>
                <a:ea typeface="Merriweather"/>
                <a:cs typeface="Merriweather"/>
                <a:sym typeface="Merriweather"/>
              </a:rPr>
              <a:t>Por gentileza, estou falando com o(a) senhor(a) [nome do cliente]?</a:t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latin typeface="Merriweather"/>
                <a:ea typeface="Merriweather"/>
                <a:cs typeface="Merriweather"/>
                <a:sym typeface="Merriweather"/>
              </a:rPr>
              <a:t>[REALIZAR A CONFIRMAÇÃO DE DADOS]</a:t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latin typeface="Merriweather"/>
                <a:ea typeface="Merriweather"/>
                <a:cs typeface="Merriweather"/>
                <a:sym typeface="Merriweather"/>
              </a:rPr>
              <a:t>Estamos entrando em contato para informar que há novas condições negociais para</a:t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latin typeface="Merriweather"/>
                <a:ea typeface="Merriweather"/>
                <a:cs typeface="Merriweather"/>
                <a:sym typeface="Merriweather"/>
              </a:rPr>
              <a:t>renegociação do contrato de crédito rural. Essas condições podem facilitar ainda mais a sua</a:t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latin typeface="Merriweather"/>
                <a:ea typeface="Merriweather"/>
                <a:cs typeface="Merriweather"/>
                <a:sym typeface="Merriweather"/>
              </a:rPr>
              <a:t>gestão financeira.</a:t>
            </a:r>
            <a:endParaRPr b="1" sz="30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 u="sng">
                <a:latin typeface="Merriweather"/>
                <a:ea typeface="Merriweather"/>
                <a:cs typeface="Merriweather"/>
                <a:sym typeface="Merriweather"/>
              </a:rPr>
              <a:t>Deseja conhecer essas condições?”</a:t>
            </a:r>
            <a:endParaRPr b="1" sz="3000" u="sng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0" rtl="0" algn="l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2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600" name="Google Shape;6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09075" y="9737200"/>
            <a:ext cx="4126648" cy="549799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41"/>
          <p:cNvSpPr txBox="1"/>
          <p:nvPr/>
        </p:nvSpPr>
        <p:spPr>
          <a:xfrm>
            <a:off x="2079500" y="1101250"/>
            <a:ext cx="14079900" cy="12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8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Abertura alternativa para essa campanha:</a:t>
            </a:r>
            <a:endParaRPr b="1" sz="48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/>
          <p:nvPr/>
        </p:nvSpPr>
        <p:spPr>
          <a:xfrm>
            <a:off x="1992825" y="1997300"/>
            <a:ext cx="6076200" cy="3780900"/>
          </a:xfrm>
          <a:prstGeom prst="roundRect">
            <a:avLst>
              <a:gd fmla="val 16667" name="adj"/>
            </a:avLst>
          </a:prstGeom>
          <a:solidFill>
            <a:srgbClr val="1155CC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9304900" y="1997300"/>
            <a:ext cx="6076200" cy="3780900"/>
          </a:xfrm>
          <a:prstGeom prst="roundRect">
            <a:avLst>
              <a:gd fmla="val 16667" name="adj"/>
            </a:avLst>
          </a:prstGeom>
          <a:solidFill>
            <a:srgbClr val="1155CC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5"/>
          <p:cNvSpPr txBox="1"/>
          <p:nvPr/>
        </p:nvSpPr>
        <p:spPr>
          <a:xfrm>
            <a:off x="2524500" y="220175"/>
            <a:ext cx="132390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00">
                <a:solidFill>
                  <a:srgbClr val="FF6B00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IDENTIFICAÇÃO POSITIVA</a:t>
            </a:r>
            <a:endParaRPr sz="6900">
              <a:solidFill>
                <a:srgbClr val="FF6B00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884825" y="6946600"/>
            <a:ext cx="88203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1155CC"/>
                </a:solidFill>
                <a:latin typeface="Lexend"/>
                <a:ea typeface="Lexend"/>
                <a:cs typeface="Lexend"/>
                <a:sym typeface="Lexend"/>
              </a:rPr>
              <a:t>ATENÇÃO PASSAR INFORMAÇÕES A RESPEITO DA COBRANÇA ANTES DA IP É QUEBRA DE SIGILO.</a:t>
            </a:r>
            <a:endParaRPr b="1" sz="1100">
              <a:solidFill>
                <a:srgbClr val="1155CC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0" name="Google Shape;130;p15"/>
          <p:cNvSpPr txBox="1"/>
          <p:nvPr/>
        </p:nvSpPr>
        <p:spPr>
          <a:xfrm>
            <a:off x="1501225" y="8336875"/>
            <a:ext cx="83103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FF6B00"/>
                </a:solidFill>
                <a:latin typeface="Lexend"/>
                <a:ea typeface="Lexend"/>
                <a:cs typeface="Lexend"/>
                <a:sym typeface="Lexend"/>
              </a:rPr>
              <a:t>QUEBRA DE SIGILO GERA MULTA DE 5% NA FATURA DA EMPRESA</a:t>
            </a:r>
            <a:br>
              <a:rPr b="1" lang="en-US" sz="3200">
                <a:solidFill>
                  <a:srgbClr val="FF6B00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b="1" lang="en-US" sz="3200">
                <a:solidFill>
                  <a:srgbClr val="FF6B00"/>
                </a:solidFill>
                <a:latin typeface="Lexend"/>
                <a:ea typeface="Lexend"/>
                <a:cs typeface="Lexend"/>
                <a:sym typeface="Lexend"/>
              </a:rPr>
              <a:t>NÃO DEVE ACONTECER!!!</a:t>
            </a:r>
            <a:endParaRPr b="1" sz="3200">
              <a:solidFill>
                <a:srgbClr val="FF6B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1" name="Google Shape;131;p15"/>
          <p:cNvSpPr/>
          <p:nvPr/>
        </p:nvSpPr>
        <p:spPr>
          <a:xfrm rot="-1290">
            <a:off x="511275" y="8466049"/>
            <a:ext cx="799200" cy="481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6B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6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5"/>
          <p:cNvSpPr txBox="1"/>
          <p:nvPr/>
        </p:nvSpPr>
        <p:spPr>
          <a:xfrm>
            <a:off x="9442550" y="2238313"/>
            <a:ext cx="6076200" cy="29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CONFIRMAR O CNPJ</a:t>
            </a:r>
            <a:endParaRPr b="1" sz="27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Informar os 5 primeiros dígitos e  cliente completa com os demais e logo após devemos confirmar o nome do sócio/responsável pela empresa.</a:t>
            </a:r>
            <a:endParaRPr sz="27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3" name="Google Shape;133;p15"/>
          <p:cNvSpPr/>
          <p:nvPr/>
        </p:nvSpPr>
        <p:spPr>
          <a:xfrm rot="-1763">
            <a:off x="196625" y="7036272"/>
            <a:ext cx="585000" cy="38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6B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5"/>
          <p:cNvSpPr txBox="1"/>
          <p:nvPr/>
        </p:nvSpPr>
        <p:spPr>
          <a:xfrm>
            <a:off x="1791225" y="2203088"/>
            <a:ext cx="6076200" cy="3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r>
              <a:rPr b="1" lang="en-US" sz="3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CONFIRMAR O  CPF</a:t>
            </a:r>
            <a:endParaRPr b="1" sz="3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Informa os 6 primeiros digitos e o cliente informa os 5 ultimos e logo após o operador </a:t>
            </a:r>
            <a:r>
              <a:rPr lang="en-US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confirma</a:t>
            </a:r>
            <a:r>
              <a:rPr lang="en-US" sz="3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o nome completo do cliente.</a:t>
            </a:r>
            <a:endParaRPr sz="3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5" name="Google Shape;135;p15"/>
          <p:cNvSpPr/>
          <p:nvPr/>
        </p:nvSpPr>
        <p:spPr>
          <a:xfrm>
            <a:off x="9808325" y="6005450"/>
            <a:ext cx="7717200" cy="4079100"/>
          </a:xfrm>
          <a:prstGeom prst="roundRect">
            <a:avLst>
              <a:gd fmla="val 16667" name="adj"/>
            </a:avLst>
          </a:prstGeom>
          <a:solidFill>
            <a:srgbClr val="1155CC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LGPD (Lei Geral de Proteção de Dados)</a:t>
            </a:r>
            <a:endParaRPr b="1" sz="29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9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9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LGPD é a lei que garante que os dados pessoais do cliente sejam tratados com transparência, segurança e respeito, o protegendo contra abusos e uso indevido de informações.</a:t>
            </a:r>
            <a:endParaRPr sz="11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2"/>
          <p:cNvSpPr/>
          <p:nvPr/>
        </p:nvSpPr>
        <p:spPr>
          <a:xfrm>
            <a:off x="766925" y="1415075"/>
            <a:ext cx="9301500" cy="89685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274E13"/>
                </a:solidFill>
                <a:latin typeface="Lexend"/>
                <a:ea typeface="Lexend"/>
                <a:cs typeface="Lexend"/>
                <a:sym typeface="Lexend"/>
              </a:rPr>
              <a:t>EM CASO DE </a:t>
            </a:r>
            <a:r>
              <a:rPr b="1" lang="en-US" sz="2600">
                <a:solidFill>
                  <a:srgbClr val="274E13"/>
                </a:solidFill>
                <a:latin typeface="Lexend"/>
                <a:ea typeface="Lexend"/>
                <a:cs typeface="Lexend"/>
                <a:sym typeface="Lexend"/>
              </a:rPr>
              <a:t>RESPOSTA</a:t>
            </a:r>
            <a:r>
              <a:rPr b="1" lang="en-US" sz="2600">
                <a:solidFill>
                  <a:srgbClr val="274E13"/>
                </a:solidFill>
                <a:latin typeface="Lexend"/>
                <a:ea typeface="Lexend"/>
                <a:cs typeface="Lexend"/>
                <a:sym typeface="Lexend"/>
              </a:rPr>
              <a:t> POSITIVA, SEGUIR COM A FRASEOLOGIA: </a:t>
            </a:r>
            <a:endParaRPr b="1" sz="2600">
              <a:solidFill>
                <a:srgbClr val="274E1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274E1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A MP 1.314/2025, publicada em 5 de setembro de 2025, autorizou linhas de crédito específicas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para produtores rurais afetados por eventos adversos, com objetivo de liquidar ou amortizar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dívidas rurais preexistentes e a Caixa tem opções com: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Prazo total de 9 anos, com possibilidade de carência de até 12 meses (incluída no prazo); 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Taxas segmentadas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Entrada conforme capacidade de pagamento e garantias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Se quiser saber mais informações, você pode procurar sua agência ou entrar em contato pelo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WhatsApp da CAIXA: 0800 104 0104.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607" name="Google Shape;607;p42"/>
          <p:cNvSpPr txBox="1"/>
          <p:nvPr/>
        </p:nvSpPr>
        <p:spPr>
          <a:xfrm>
            <a:off x="12930980" y="3109557"/>
            <a:ext cx="4556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75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608" name="Google Shape;608;p42"/>
          <p:cNvSpPr txBox="1"/>
          <p:nvPr/>
        </p:nvSpPr>
        <p:spPr>
          <a:xfrm>
            <a:off x="13128005" y="2662845"/>
            <a:ext cx="4556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667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609" name="Google Shape;609;p42"/>
          <p:cNvSpPr txBox="1"/>
          <p:nvPr/>
        </p:nvSpPr>
        <p:spPr>
          <a:xfrm>
            <a:off x="11398012" y="2878238"/>
            <a:ext cx="151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0" name="Google Shape;61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1425" y="1591275"/>
            <a:ext cx="5967075" cy="896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43"/>
          <p:cNvSpPr/>
          <p:nvPr/>
        </p:nvSpPr>
        <p:spPr>
          <a:xfrm>
            <a:off x="766925" y="1415075"/>
            <a:ext cx="9301500" cy="89685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274E13"/>
                </a:solidFill>
                <a:latin typeface="Lexend"/>
                <a:ea typeface="Lexend"/>
                <a:cs typeface="Lexend"/>
                <a:sym typeface="Lexend"/>
              </a:rPr>
              <a:t>APROFUNDANDO</a:t>
            </a:r>
            <a:r>
              <a:rPr b="1" lang="en-US" sz="2600">
                <a:solidFill>
                  <a:srgbClr val="274E13"/>
                </a:solidFill>
                <a:latin typeface="Lexend"/>
                <a:ea typeface="Lexend"/>
                <a:cs typeface="Lexend"/>
                <a:sym typeface="Lexend"/>
              </a:rPr>
              <a:t>…</a:t>
            </a:r>
            <a:endParaRPr b="1" sz="2600">
              <a:solidFill>
                <a:srgbClr val="274E1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274E1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700">
                <a:latin typeface="Lexend"/>
                <a:ea typeface="Lexend"/>
                <a:cs typeface="Lexend"/>
                <a:sym typeface="Lexend"/>
              </a:rPr>
              <a:t>Prazo total de 9 anos, com possibilidade de carência de até 12 meses (incluída no prazo):</a:t>
            </a: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 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Lexend Medium"/>
                <a:ea typeface="Lexend Medium"/>
                <a:cs typeface="Lexend Medium"/>
                <a:sym typeface="Lexend Medium"/>
              </a:rPr>
              <a:t>É como se fosse um “respiro” no começo, para você se organizar antes de começar a pagar.</a:t>
            </a:r>
            <a:endParaRPr sz="2600">
              <a:solidFill>
                <a:schemeClr val="dk1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Lexend Medium"/>
                <a:ea typeface="Lexend Medium"/>
                <a:cs typeface="Lexend Medium"/>
                <a:sym typeface="Lexend Medium"/>
              </a:rPr>
              <a:t>sse 1 ano já está dentro dos 9 anos. Ou seja:</a:t>
            </a:r>
            <a:endParaRPr sz="2600">
              <a:solidFill>
                <a:schemeClr val="dk1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400"/>
              <a:buFont typeface="Lexend Medium"/>
              <a:buChar char="-"/>
            </a:pPr>
            <a:r>
              <a:rPr lang="en-US" sz="2400">
                <a:solidFill>
                  <a:srgbClr val="0000FF"/>
                </a:solidFill>
                <a:latin typeface="Lexend Medium"/>
                <a:ea typeface="Lexend Medium"/>
                <a:cs typeface="Lexend Medium"/>
                <a:sym typeface="Lexend Medium"/>
              </a:rPr>
              <a:t>Se você usar 12 meses de carência, vai ter 8 anos para pagar depois.</a:t>
            </a:r>
            <a:endParaRPr sz="2400">
              <a:solidFill>
                <a:srgbClr val="0000FF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0000FF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400"/>
              <a:buFont typeface="Lexend Medium"/>
              <a:buChar char="-"/>
            </a:pPr>
            <a:r>
              <a:rPr lang="en-US" sz="2400">
                <a:solidFill>
                  <a:srgbClr val="0000FF"/>
                </a:solidFill>
                <a:latin typeface="Lexend Medium"/>
                <a:ea typeface="Lexend Medium"/>
                <a:cs typeface="Lexend Medium"/>
                <a:sym typeface="Lexend Medium"/>
              </a:rPr>
              <a:t>Se usar só 6 meses de carência, terá 8 anos e 6 meses para pagar.</a:t>
            </a:r>
            <a:endParaRPr sz="2400">
              <a:solidFill>
                <a:srgbClr val="0000FF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616" name="Google Shape;616;p43"/>
          <p:cNvSpPr txBox="1"/>
          <p:nvPr/>
        </p:nvSpPr>
        <p:spPr>
          <a:xfrm>
            <a:off x="12930980" y="3109557"/>
            <a:ext cx="4556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75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617" name="Google Shape;617;p43"/>
          <p:cNvSpPr txBox="1"/>
          <p:nvPr/>
        </p:nvSpPr>
        <p:spPr>
          <a:xfrm>
            <a:off x="13128005" y="2662845"/>
            <a:ext cx="4556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667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618" name="Google Shape;618;p43"/>
          <p:cNvSpPr txBox="1"/>
          <p:nvPr/>
        </p:nvSpPr>
        <p:spPr>
          <a:xfrm>
            <a:off x="11398012" y="2878238"/>
            <a:ext cx="151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9" name="Google Shape;61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1425" y="1591275"/>
            <a:ext cx="5967075" cy="896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4"/>
          <p:cNvSpPr/>
          <p:nvPr/>
        </p:nvSpPr>
        <p:spPr>
          <a:xfrm>
            <a:off x="766925" y="1415075"/>
            <a:ext cx="9301500" cy="89685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274E13"/>
                </a:solidFill>
                <a:latin typeface="Lexend"/>
                <a:ea typeface="Lexend"/>
                <a:cs typeface="Lexend"/>
                <a:sym typeface="Lexend"/>
              </a:rPr>
              <a:t>NOS APROFUNDANDO…</a:t>
            </a:r>
            <a:endParaRPr b="1" sz="2600">
              <a:solidFill>
                <a:srgbClr val="274E1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274E1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274E1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Taxas segmentadas:</a:t>
            </a:r>
            <a:endParaRPr b="1" sz="2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Medium"/>
              <a:buChar char="-"/>
            </a:pPr>
            <a:r>
              <a:rPr lang="en-US" sz="2400">
                <a:solidFill>
                  <a:schemeClr val="dk1"/>
                </a:solidFill>
                <a:latin typeface="Lexend Medium"/>
                <a:ea typeface="Lexend Medium"/>
                <a:cs typeface="Lexend Medium"/>
                <a:sym typeface="Lexend Medium"/>
              </a:rPr>
              <a:t>Os juros mudam conforme o tipo de produtor, garantias que você oferece e sua situação. Cada um tem uma condição diferente.</a:t>
            </a:r>
            <a:endParaRPr sz="2400">
              <a:solidFill>
                <a:schemeClr val="dk1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274E1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Entrada conforme capacidade de pagamento e garantias</a:t>
            </a:r>
            <a:endParaRPr b="1" baseline="-25000" sz="2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 Medium"/>
              <a:buChar char="-"/>
            </a:pPr>
            <a:r>
              <a:rPr lang="en-US" sz="2400">
                <a:solidFill>
                  <a:schemeClr val="dk1"/>
                </a:solidFill>
                <a:latin typeface="Lexend Medium"/>
                <a:ea typeface="Lexend Medium"/>
                <a:cs typeface="Lexend Medium"/>
                <a:sym typeface="Lexend Medium"/>
              </a:rPr>
              <a:t>A entrada do financiamento vai depender do quanto o produtor pode pagar e das garantias que ele oferece. Não existe um valor fixo — a Caixa avalia caso a caso para definir a melhor condição.</a:t>
            </a:r>
            <a:endParaRPr sz="2400">
              <a:solidFill>
                <a:schemeClr val="dk1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FF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625" name="Google Shape;625;p44"/>
          <p:cNvSpPr txBox="1"/>
          <p:nvPr/>
        </p:nvSpPr>
        <p:spPr>
          <a:xfrm>
            <a:off x="12930980" y="3109557"/>
            <a:ext cx="4556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75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626" name="Google Shape;626;p44"/>
          <p:cNvSpPr txBox="1"/>
          <p:nvPr/>
        </p:nvSpPr>
        <p:spPr>
          <a:xfrm>
            <a:off x="13128005" y="2662845"/>
            <a:ext cx="4556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667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627" name="Google Shape;627;p44"/>
          <p:cNvSpPr txBox="1"/>
          <p:nvPr/>
        </p:nvSpPr>
        <p:spPr>
          <a:xfrm>
            <a:off x="11398012" y="2878238"/>
            <a:ext cx="151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8" name="Google Shape;62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1425" y="1591275"/>
            <a:ext cx="5967075" cy="896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45"/>
          <p:cNvSpPr/>
          <p:nvPr/>
        </p:nvSpPr>
        <p:spPr>
          <a:xfrm>
            <a:off x="766925" y="1415075"/>
            <a:ext cx="9301500" cy="89685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EM CASO DE </a:t>
            </a:r>
            <a:r>
              <a:rPr b="1" lang="en-US" sz="26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RESPOSTA</a:t>
            </a:r>
            <a:r>
              <a:rPr b="1" lang="en-US" sz="26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 NEGATIVA: </a:t>
            </a:r>
            <a:endParaRPr b="1" sz="2600">
              <a:solidFill>
                <a:srgbClr val="FF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274E13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Entendemos que nesse momento você não quer conhecer as condições, mas caso mude de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ideia pode nos procurar. Para que possamos finalizar esse atendimento poderia nos informar o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Lexend Medium"/>
                <a:ea typeface="Lexend Medium"/>
                <a:cs typeface="Lexend Medium"/>
                <a:sym typeface="Lexend Medium"/>
              </a:rPr>
              <a:t>motivo da sua recusa?</a:t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634" name="Google Shape;634;p45"/>
          <p:cNvSpPr txBox="1"/>
          <p:nvPr/>
        </p:nvSpPr>
        <p:spPr>
          <a:xfrm>
            <a:off x="12930980" y="3109557"/>
            <a:ext cx="4556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75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635" name="Google Shape;635;p45"/>
          <p:cNvSpPr txBox="1"/>
          <p:nvPr/>
        </p:nvSpPr>
        <p:spPr>
          <a:xfrm>
            <a:off x="13128005" y="2662845"/>
            <a:ext cx="4556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667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636" name="Google Shape;636;p45"/>
          <p:cNvSpPr txBox="1"/>
          <p:nvPr/>
        </p:nvSpPr>
        <p:spPr>
          <a:xfrm>
            <a:off x="11398012" y="2878238"/>
            <a:ext cx="151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7" name="Google Shape;63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1425" y="1591275"/>
            <a:ext cx="5967075" cy="896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gradFill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46"/>
          <p:cNvSpPr/>
          <p:nvPr/>
        </p:nvSpPr>
        <p:spPr>
          <a:xfrm>
            <a:off x="786575" y="966000"/>
            <a:ext cx="6450000" cy="93210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Lexend Medium"/>
                <a:ea typeface="Lexend Medium"/>
                <a:cs typeface="Lexend Medium"/>
                <a:sym typeface="Lexend Medium"/>
              </a:rPr>
              <a:t>Em caso positivo:</a:t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latin typeface="Lexend"/>
                <a:ea typeface="Lexend"/>
                <a:cs typeface="Lexend"/>
                <a:sym typeface="Lexend"/>
              </a:rPr>
              <a:t>Registrar: Aceita Ação/Campanha sem emissão de boleto;</a:t>
            </a:r>
            <a:endParaRPr b="1" sz="30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latin typeface="Lexend Medium"/>
                <a:ea typeface="Lexend Medium"/>
                <a:cs typeface="Lexend Medium"/>
                <a:sym typeface="Lexend Medium"/>
              </a:rPr>
              <a:t>Atualizar e-mail e telefone celular do cliente;</a:t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Lexend Medium"/>
                <a:ea typeface="Lexend Medium"/>
                <a:cs typeface="Lexend Medium"/>
                <a:sym typeface="Lexend Medium"/>
              </a:rPr>
              <a:t>Finalização Padrão.</a:t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643" name="Google Shape;643;p46"/>
          <p:cNvSpPr txBox="1"/>
          <p:nvPr/>
        </p:nvSpPr>
        <p:spPr>
          <a:xfrm>
            <a:off x="12930980" y="3109557"/>
            <a:ext cx="4556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75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644" name="Google Shape;644;p46"/>
          <p:cNvSpPr txBox="1"/>
          <p:nvPr/>
        </p:nvSpPr>
        <p:spPr>
          <a:xfrm>
            <a:off x="13128005" y="2662845"/>
            <a:ext cx="4556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66700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645" name="Google Shape;645;p46"/>
          <p:cNvSpPr txBox="1"/>
          <p:nvPr/>
        </p:nvSpPr>
        <p:spPr>
          <a:xfrm>
            <a:off x="11398012" y="2878238"/>
            <a:ext cx="151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46"/>
          <p:cNvSpPr/>
          <p:nvPr/>
        </p:nvSpPr>
        <p:spPr>
          <a:xfrm>
            <a:off x="11398000" y="966000"/>
            <a:ext cx="6450000" cy="93210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Lexend Medium"/>
                <a:ea typeface="Lexend Medium"/>
                <a:cs typeface="Lexend Medium"/>
                <a:sym typeface="Lexend Medium"/>
              </a:rPr>
              <a:t>Em caso negativo</a:t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latin typeface="Lexend"/>
                <a:ea typeface="Lexend"/>
                <a:cs typeface="Lexend"/>
                <a:sym typeface="Lexend"/>
              </a:rPr>
              <a:t>Registrar: Recusa Ação/Campanha.</a:t>
            </a:r>
            <a:endParaRPr b="1" sz="30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latin typeface="Lexend Medium"/>
                <a:ea typeface="Lexend Medium"/>
                <a:cs typeface="Lexend Medium"/>
                <a:sym typeface="Lexend Medium"/>
              </a:rPr>
              <a:t>Informar que as ações de cobrança terão continuidade.</a:t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Lexend Medium"/>
                <a:ea typeface="Lexend Medium"/>
                <a:cs typeface="Lexend Medium"/>
                <a:sym typeface="Lexend Medium"/>
              </a:rPr>
              <a:t>Atualizar e-mail e telefone celular do cliente;</a:t>
            </a:r>
            <a:endParaRPr sz="3000">
              <a:solidFill>
                <a:schemeClr val="dk1"/>
              </a:solidFill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latin typeface="Lexend Medium"/>
                <a:ea typeface="Lexend Medium"/>
                <a:cs typeface="Lexend Medium"/>
                <a:sym typeface="Lexend Medium"/>
              </a:rPr>
              <a:t>Finalização Padrão.</a:t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647" name="Google Shape;647;p46"/>
          <p:cNvSpPr/>
          <p:nvPr/>
        </p:nvSpPr>
        <p:spPr>
          <a:xfrm>
            <a:off x="8141100" y="5525725"/>
            <a:ext cx="2424900" cy="215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143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highlight>
                <a:schemeClr val="dk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47"/>
          <p:cNvSpPr txBox="1"/>
          <p:nvPr/>
        </p:nvSpPr>
        <p:spPr>
          <a:xfrm rot="-355">
            <a:off x="1711775" y="4010474"/>
            <a:ext cx="8722200" cy="18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600">
                <a:solidFill>
                  <a:srgbClr val="FF6B00"/>
                </a:solidFill>
                <a:latin typeface="Lexend"/>
                <a:ea typeface="Lexend"/>
                <a:cs typeface="Lexend"/>
                <a:sym typeface="Lexend"/>
              </a:rPr>
              <a:t>DÚVIDAS?</a:t>
            </a:r>
            <a:endParaRPr b="1" sz="11600">
              <a:solidFill>
                <a:srgbClr val="FF6B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653" name="Google Shape;653;p47"/>
          <p:cNvGrpSpPr/>
          <p:nvPr/>
        </p:nvGrpSpPr>
        <p:grpSpPr>
          <a:xfrm rot="5400000">
            <a:off x="11948714" y="1921123"/>
            <a:ext cx="16749668" cy="7512565"/>
            <a:chOff x="-27658" y="-57148"/>
            <a:chExt cx="4027524" cy="980701"/>
          </a:xfrm>
        </p:grpSpPr>
        <p:sp>
          <p:nvSpPr>
            <p:cNvPr id="654" name="Google Shape;654;p47"/>
            <p:cNvSpPr/>
            <p:nvPr/>
          </p:nvSpPr>
          <p:spPr>
            <a:xfrm>
              <a:off x="0" y="0"/>
              <a:ext cx="3999866" cy="923553"/>
            </a:xfrm>
            <a:custGeom>
              <a:rect b="b" l="l" r="r" t="t"/>
              <a:pathLst>
                <a:path extrusionOk="0" h="923553" w="3999866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solidFill>
              <a:srgbClr val="1155CC"/>
            </a:solidFill>
            <a:ln cap="flat" cmpd="sng" w="38100">
              <a:solidFill>
                <a:srgbClr val="1155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47"/>
            <p:cNvSpPr txBox="1"/>
            <p:nvPr/>
          </p:nvSpPr>
          <p:spPr>
            <a:xfrm>
              <a:off x="-27658" y="-57148"/>
              <a:ext cx="3999900" cy="980700"/>
            </a:xfrm>
            <a:prstGeom prst="rect">
              <a:avLst/>
            </a:prstGeom>
            <a:solidFill>
              <a:srgbClr val="1155CC"/>
            </a:solidFill>
            <a:ln cap="flat" cmpd="sng" w="38100">
              <a:solidFill>
                <a:srgbClr val="1155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6" name="Google Shape;656;p47"/>
          <p:cNvGrpSpPr/>
          <p:nvPr/>
        </p:nvGrpSpPr>
        <p:grpSpPr>
          <a:xfrm rot="5400000">
            <a:off x="-10673863" y="1978575"/>
            <a:ext cx="16634784" cy="7512577"/>
            <a:chOff x="0" y="-57150"/>
            <a:chExt cx="3999900" cy="980703"/>
          </a:xfrm>
        </p:grpSpPr>
        <p:sp>
          <p:nvSpPr>
            <p:cNvPr id="657" name="Google Shape;657;p47"/>
            <p:cNvSpPr/>
            <p:nvPr/>
          </p:nvSpPr>
          <p:spPr>
            <a:xfrm>
              <a:off x="0" y="0"/>
              <a:ext cx="3999866" cy="923553"/>
            </a:xfrm>
            <a:custGeom>
              <a:rect b="b" l="l" r="r" t="t"/>
              <a:pathLst>
                <a:path extrusionOk="0" h="923553" w="3999866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solidFill>
              <a:srgbClr val="1155CC"/>
            </a:solidFill>
            <a:ln cap="flat" cmpd="sng" w="38100">
              <a:solidFill>
                <a:srgbClr val="1155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47"/>
            <p:cNvSpPr txBox="1"/>
            <p:nvPr/>
          </p:nvSpPr>
          <p:spPr>
            <a:xfrm>
              <a:off x="0" y="-57150"/>
              <a:ext cx="3999900" cy="980700"/>
            </a:xfrm>
            <a:prstGeom prst="rect">
              <a:avLst/>
            </a:prstGeom>
            <a:solidFill>
              <a:srgbClr val="1155CC"/>
            </a:solidFill>
            <a:ln cap="flat" cmpd="sng" w="38100">
              <a:solidFill>
                <a:srgbClr val="1155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6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59" name="Google Shape;65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3988" y="1946799"/>
            <a:ext cx="4934950" cy="8643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0" name="Google Shape;66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2125" y="5663900"/>
            <a:ext cx="3243099" cy="43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48"/>
          <p:cNvSpPr txBox="1"/>
          <p:nvPr/>
        </p:nvSpPr>
        <p:spPr>
          <a:xfrm>
            <a:off x="761829" y="917636"/>
            <a:ext cx="9033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97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BANCO DE IMAGENS</a:t>
            </a:r>
            <a:endParaRPr b="1" sz="23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pic>
        <p:nvPicPr>
          <p:cNvPr id="666" name="Google Shape;666;p48"/>
          <p:cNvPicPr preferRelativeResize="0"/>
          <p:nvPr/>
        </p:nvPicPr>
        <p:blipFill rotWithShape="1">
          <a:blip r:embed="rId3">
            <a:alphaModFix/>
          </a:blip>
          <a:srcRect b="0" l="27016" r="30570" t="0"/>
          <a:stretch/>
        </p:blipFill>
        <p:spPr>
          <a:xfrm>
            <a:off x="11872026" y="0"/>
            <a:ext cx="6546275" cy="10287001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48"/>
          <p:cNvSpPr/>
          <p:nvPr/>
        </p:nvSpPr>
        <p:spPr>
          <a:xfrm flipH="1">
            <a:off x="6099832" y="1368452"/>
            <a:ext cx="6463410" cy="8918548"/>
          </a:xfrm>
          <a:custGeom>
            <a:rect b="b" l="l" r="r" t="t"/>
            <a:pathLst>
              <a:path extrusionOk="0" h="8918548" w="6463410">
                <a:moveTo>
                  <a:pt x="6463410" y="0"/>
                </a:moveTo>
                <a:lnTo>
                  <a:pt x="0" y="0"/>
                </a:lnTo>
                <a:lnTo>
                  <a:pt x="0" y="8918548"/>
                </a:lnTo>
                <a:lnTo>
                  <a:pt x="6463410" y="8918548"/>
                </a:lnTo>
                <a:lnTo>
                  <a:pt x="646341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4957" r="-41748" t="0"/>
            </a:stretch>
          </a:blipFill>
          <a:ln>
            <a:noFill/>
          </a:ln>
        </p:spPr>
      </p:sp>
      <p:sp>
        <p:nvSpPr>
          <p:cNvPr id="668" name="Google Shape;668;p48"/>
          <p:cNvSpPr/>
          <p:nvPr/>
        </p:nvSpPr>
        <p:spPr>
          <a:xfrm>
            <a:off x="616210" y="1368457"/>
            <a:ext cx="9324830" cy="8747185"/>
          </a:xfrm>
          <a:custGeom>
            <a:rect b="b" l="l" r="r" t="t"/>
            <a:pathLst>
              <a:path extrusionOk="0" h="8747185" w="9324830">
                <a:moveTo>
                  <a:pt x="0" y="0"/>
                </a:moveTo>
                <a:lnTo>
                  <a:pt x="9324830" y="0"/>
                </a:lnTo>
                <a:lnTo>
                  <a:pt x="9324830" y="8747185"/>
                </a:lnTo>
                <a:lnTo>
                  <a:pt x="0" y="87471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11589" r="-29148" t="0"/>
            </a:stretch>
          </a:blipFill>
          <a:ln>
            <a:noFill/>
          </a:ln>
        </p:spPr>
      </p:sp>
      <p:pic>
        <p:nvPicPr>
          <p:cNvPr id="669" name="Google Shape;669;p48" title="Rovenna.gif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03360" y="2135213"/>
            <a:ext cx="8550525" cy="71995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49"/>
          <p:cNvSpPr txBox="1"/>
          <p:nvPr/>
        </p:nvSpPr>
        <p:spPr>
          <a:xfrm>
            <a:off x="761829" y="917636"/>
            <a:ext cx="9033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697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BANCO DE IMAGENS - ANA</a:t>
            </a:r>
            <a:endParaRPr b="1" sz="23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pic>
        <p:nvPicPr>
          <p:cNvPr id="675" name="Google Shape;67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250" y="1619036"/>
            <a:ext cx="8363164" cy="8363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54075" y="1891975"/>
            <a:ext cx="4550175" cy="809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9200" y="2692825"/>
            <a:ext cx="4859574" cy="7289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6500" y="1506354"/>
            <a:ext cx="3836301" cy="575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9" name="Google Shape;679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320925" y="1139313"/>
            <a:ext cx="5967075" cy="896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6"/>
          <p:cNvSpPr txBox="1"/>
          <p:nvPr/>
        </p:nvSpPr>
        <p:spPr>
          <a:xfrm rot="5400000">
            <a:off x="-2946201" y="-618025"/>
            <a:ext cx="16634700" cy="10892400"/>
          </a:xfrm>
          <a:prstGeom prst="rect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6"/>
          <p:cNvSpPr txBox="1"/>
          <p:nvPr/>
        </p:nvSpPr>
        <p:spPr>
          <a:xfrm>
            <a:off x="457600" y="1849650"/>
            <a:ext cx="98271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100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CASOS QUE NÃO DEVEM ACONTECER DURANTE O ATENDIMENTO</a:t>
            </a:r>
            <a:endParaRPr sz="7100">
              <a:solidFill>
                <a:srgbClr val="1155CC"/>
              </a:solidFill>
              <a:latin typeface="League Spartan ExtraBold"/>
              <a:ea typeface="League Spartan ExtraBold"/>
              <a:cs typeface="League Spartan ExtraBold"/>
              <a:sym typeface="League Spartan ExtraBold"/>
            </a:endParaRPr>
          </a:p>
        </p:txBody>
      </p:sp>
      <p:pic>
        <p:nvPicPr>
          <p:cNvPr id="142" name="Google Shape;142;p16" title="00080839983115_20250311_1014_1015_005453_836_ROVERI_586505566999770533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85175" y="4286851"/>
            <a:ext cx="2526675" cy="2526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92000"/>
              </a:srgbClr>
            </a:outerShdw>
          </a:effectLst>
        </p:spPr>
      </p:pic>
      <p:pic>
        <p:nvPicPr>
          <p:cNvPr id="143" name="Google Shape;14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86050" y="332500"/>
            <a:ext cx="4126648" cy="549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65225" y="2005800"/>
            <a:ext cx="5686325" cy="854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/>
        </p:nvSpPr>
        <p:spPr>
          <a:xfrm rot="5400000">
            <a:off x="-2946201" y="-618025"/>
            <a:ext cx="16634700" cy="10892400"/>
          </a:xfrm>
          <a:prstGeom prst="rect">
            <a:avLst/>
          </a:prstGeom>
          <a:gradFill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269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7"/>
          <p:cNvSpPr txBox="1"/>
          <p:nvPr/>
        </p:nvSpPr>
        <p:spPr>
          <a:xfrm>
            <a:off x="457600" y="1849650"/>
            <a:ext cx="98271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100">
                <a:solidFill>
                  <a:srgbClr val="1155CC"/>
                </a:solidFill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CASOS QUE NÃO DEVEM ACONTECER DURANTE O ATENDIMENTO</a:t>
            </a:r>
            <a:endParaRPr sz="7100">
              <a:solidFill>
                <a:srgbClr val="1155CC"/>
              </a:solidFill>
              <a:latin typeface="League Spartan ExtraBold"/>
              <a:ea typeface="League Spartan ExtraBold"/>
              <a:cs typeface="League Spartan ExtraBold"/>
              <a:sym typeface="League Spartan ExtraBold"/>
            </a:endParaRPr>
          </a:p>
        </p:txBody>
      </p:sp>
      <p:pic>
        <p:nvPicPr>
          <p:cNvPr id="151" name="Google Shape;151;p17" title="00001252849001_20250402_0939_0941_005577_836_ROVERI_47997154252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89625" y="3584602"/>
            <a:ext cx="2742750" cy="2742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65175" y="234175"/>
            <a:ext cx="4267200" cy="56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65225" y="2005800"/>
            <a:ext cx="5686325" cy="854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/>
          <p:nvPr/>
        </p:nvSpPr>
        <p:spPr>
          <a:xfrm>
            <a:off x="10579500" y="6331975"/>
            <a:ext cx="6804000" cy="35004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rgbClr val="FF6B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8"/>
          <p:cNvSpPr/>
          <p:nvPr/>
        </p:nvSpPr>
        <p:spPr>
          <a:xfrm>
            <a:off x="8062475" y="2015300"/>
            <a:ext cx="5584800" cy="2923200"/>
          </a:xfrm>
          <a:prstGeom prst="roundRect">
            <a:avLst>
              <a:gd fmla="val 16667" name="adj"/>
            </a:avLst>
          </a:prstGeom>
          <a:solidFill>
            <a:srgbClr val="1155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0" name="Google Shape;160;p18"/>
          <p:cNvGrpSpPr/>
          <p:nvPr/>
        </p:nvGrpSpPr>
        <p:grpSpPr>
          <a:xfrm>
            <a:off x="578800" y="2429390"/>
            <a:ext cx="6081545" cy="6348401"/>
            <a:chOff x="578800" y="2429390"/>
            <a:chExt cx="6081545" cy="6348401"/>
          </a:xfrm>
        </p:grpSpPr>
        <p:grpSp>
          <p:nvGrpSpPr>
            <p:cNvPr id="161" name="Google Shape;161;p18"/>
            <p:cNvGrpSpPr/>
            <p:nvPr/>
          </p:nvGrpSpPr>
          <p:grpSpPr>
            <a:xfrm>
              <a:off x="682950" y="2429390"/>
              <a:ext cx="5889320" cy="1711014"/>
              <a:chOff x="513580" y="7748324"/>
              <a:chExt cx="5889320" cy="990801"/>
            </a:xfrm>
          </p:grpSpPr>
          <p:sp>
            <p:nvSpPr>
              <p:cNvPr id="162" name="Google Shape;162;p18"/>
              <p:cNvSpPr txBox="1"/>
              <p:nvPr/>
            </p:nvSpPr>
            <p:spPr>
              <a:xfrm>
                <a:off x="513580" y="8344632"/>
                <a:ext cx="4556100" cy="24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63" name="Google Shape;163;p18"/>
              <p:cNvSpPr txBox="1"/>
              <p:nvPr/>
            </p:nvSpPr>
            <p:spPr>
              <a:xfrm>
                <a:off x="2588250" y="8055913"/>
                <a:ext cx="1510800" cy="12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4001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18"/>
              <p:cNvSpPr txBox="1"/>
              <p:nvPr/>
            </p:nvSpPr>
            <p:spPr>
              <a:xfrm>
                <a:off x="1212005" y="7748324"/>
                <a:ext cx="4973400" cy="52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700" u="sng">
                    <a:solidFill>
                      <a:srgbClr val="1155CC"/>
                    </a:solidFill>
                    <a:latin typeface="Lexend"/>
                    <a:ea typeface="Lexend"/>
                    <a:cs typeface="Lexend"/>
                    <a:sym typeface="Lexend"/>
                  </a:rPr>
                  <a:t>APRESENTAÇÃO DA DIVIDA</a:t>
                </a:r>
                <a:endParaRPr b="1" sz="2700" u="sng">
                  <a:solidFill>
                    <a:srgbClr val="1155CC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0" lvl="0" marL="45720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65" name="Google Shape;165;p18"/>
              <p:cNvSpPr txBox="1"/>
              <p:nvPr/>
            </p:nvSpPr>
            <p:spPr>
              <a:xfrm>
                <a:off x="1212000" y="8134025"/>
                <a:ext cx="5190900" cy="60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Nome do contrato, dias em atraso e valor aproximado</a:t>
                </a:r>
                <a:endParaRPr b="1" sz="26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</p:grpSp>
        <p:grpSp>
          <p:nvGrpSpPr>
            <p:cNvPr id="166" name="Google Shape;166;p18"/>
            <p:cNvGrpSpPr/>
            <p:nvPr/>
          </p:nvGrpSpPr>
          <p:grpSpPr>
            <a:xfrm>
              <a:off x="771025" y="5095002"/>
              <a:ext cx="5889320" cy="1432057"/>
              <a:chOff x="513580" y="7755968"/>
              <a:chExt cx="5889320" cy="829264"/>
            </a:xfrm>
          </p:grpSpPr>
          <p:sp>
            <p:nvSpPr>
              <p:cNvPr id="167" name="Google Shape;167;p18"/>
              <p:cNvSpPr txBox="1"/>
              <p:nvPr/>
            </p:nvSpPr>
            <p:spPr>
              <a:xfrm>
                <a:off x="513580" y="8344632"/>
                <a:ext cx="4556100" cy="24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68" name="Google Shape;168;p18"/>
              <p:cNvSpPr txBox="1"/>
              <p:nvPr/>
            </p:nvSpPr>
            <p:spPr>
              <a:xfrm>
                <a:off x="2588250" y="8055913"/>
                <a:ext cx="1510800" cy="12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4001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8"/>
              <p:cNvSpPr txBox="1"/>
              <p:nvPr/>
            </p:nvSpPr>
            <p:spPr>
              <a:xfrm>
                <a:off x="971530" y="7755968"/>
                <a:ext cx="4973400" cy="24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45720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70" name="Google Shape;170;p18"/>
              <p:cNvSpPr txBox="1"/>
              <p:nvPr/>
            </p:nvSpPr>
            <p:spPr>
              <a:xfrm>
                <a:off x="1212000" y="8134025"/>
                <a:ext cx="51909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chemeClr val="dk1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</p:grpSp>
        <p:grpSp>
          <p:nvGrpSpPr>
            <p:cNvPr id="171" name="Google Shape;171;p18"/>
            <p:cNvGrpSpPr/>
            <p:nvPr/>
          </p:nvGrpSpPr>
          <p:grpSpPr>
            <a:xfrm>
              <a:off x="923425" y="4962115"/>
              <a:ext cx="5648845" cy="1432057"/>
              <a:chOff x="513580" y="7755968"/>
              <a:chExt cx="5648845" cy="829264"/>
            </a:xfrm>
          </p:grpSpPr>
          <p:sp>
            <p:nvSpPr>
              <p:cNvPr id="172" name="Google Shape;172;p18"/>
              <p:cNvSpPr txBox="1"/>
              <p:nvPr/>
            </p:nvSpPr>
            <p:spPr>
              <a:xfrm>
                <a:off x="513580" y="8344632"/>
                <a:ext cx="4556100" cy="24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73" name="Google Shape;173;p18"/>
              <p:cNvSpPr txBox="1"/>
              <p:nvPr/>
            </p:nvSpPr>
            <p:spPr>
              <a:xfrm>
                <a:off x="2588250" y="8055913"/>
                <a:ext cx="1510800" cy="12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4001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8"/>
              <p:cNvSpPr txBox="1"/>
              <p:nvPr/>
            </p:nvSpPr>
            <p:spPr>
              <a:xfrm>
                <a:off x="971530" y="7755968"/>
                <a:ext cx="4973400" cy="52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700" u="sng">
                    <a:solidFill>
                      <a:srgbClr val="1155CC"/>
                    </a:solidFill>
                    <a:latin typeface="Lexend"/>
                    <a:ea typeface="Lexend"/>
                    <a:cs typeface="Lexend"/>
                    <a:sym typeface="Lexend"/>
                  </a:rPr>
                  <a:t>ATUALIZAÇÃO CADASTRAL</a:t>
                </a:r>
                <a:endParaRPr b="1" sz="2700" u="sng">
                  <a:solidFill>
                    <a:srgbClr val="1155CC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0" lvl="0" marL="45720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75" name="Google Shape;175;p18"/>
              <p:cNvSpPr txBox="1"/>
              <p:nvPr/>
            </p:nvSpPr>
            <p:spPr>
              <a:xfrm>
                <a:off x="971525" y="8118115"/>
                <a:ext cx="5190900" cy="33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Email e numero de telefone.</a:t>
                </a:r>
                <a:endParaRPr b="1" sz="26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</p:grpSp>
        <p:grpSp>
          <p:nvGrpSpPr>
            <p:cNvPr id="176" name="Google Shape;176;p18"/>
            <p:cNvGrpSpPr/>
            <p:nvPr/>
          </p:nvGrpSpPr>
          <p:grpSpPr>
            <a:xfrm>
              <a:off x="578800" y="7189248"/>
              <a:ext cx="5993470" cy="1588544"/>
              <a:chOff x="513580" y="7878946"/>
              <a:chExt cx="5993470" cy="919882"/>
            </a:xfrm>
          </p:grpSpPr>
          <p:sp>
            <p:nvSpPr>
              <p:cNvPr id="177" name="Google Shape;177;p18"/>
              <p:cNvSpPr txBox="1"/>
              <p:nvPr/>
            </p:nvSpPr>
            <p:spPr>
              <a:xfrm>
                <a:off x="513580" y="8344632"/>
                <a:ext cx="4556100" cy="24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2700">
                  <a:solidFill>
                    <a:srgbClr val="F66700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78" name="Google Shape;178;p18"/>
              <p:cNvSpPr txBox="1"/>
              <p:nvPr/>
            </p:nvSpPr>
            <p:spPr>
              <a:xfrm>
                <a:off x="2588250" y="8055913"/>
                <a:ext cx="1510800" cy="12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4001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8"/>
              <p:cNvSpPr txBox="1"/>
              <p:nvPr/>
            </p:nvSpPr>
            <p:spPr>
              <a:xfrm>
                <a:off x="856956" y="7878946"/>
                <a:ext cx="5432700" cy="24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457200" marR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700" u="sng">
                    <a:solidFill>
                      <a:srgbClr val="1155CC"/>
                    </a:solidFill>
                    <a:latin typeface="Lexend"/>
                    <a:ea typeface="Lexend"/>
                    <a:cs typeface="Lexend"/>
                    <a:sym typeface="Lexend"/>
                  </a:rPr>
                  <a:t>PESQUISA DE SATISFAÇÃO</a:t>
                </a:r>
                <a:endParaRPr b="1" sz="2700" u="sng">
                  <a:solidFill>
                    <a:srgbClr val="1155CC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  <p:sp>
            <p:nvSpPr>
              <p:cNvPr id="180" name="Google Shape;180;p18"/>
              <p:cNvSpPr txBox="1"/>
              <p:nvPr/>
            </p:nvSpPr>
            <p:spPr>
              <a:xfrm>
                <a:off x="1316150" y="8193727"/>
                <a:ext cx="5190900" cy="60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600">
                    <a:solidFill>
                      <a:schemeClr val="dk1"/>
                    </a:solidFill>
                    <a:latin typeface="Lexend"/>
                    <a:ea typeface="Lexend"/>
                    <a:cs typeface="Lexend"/>
                    <a:sym typeface="Lexend"/>
                  </a:rPr>
                  <a:t>Encaminhar o cliente na aba de pausa. </a:t>
                </a:r>
                <a:endParaRPr b="1" sz="260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</p:grpSp>
      </p:grpSp>
      <p:sp>
        <p:nvSpPr>
          <p:cNvPr id="181" name="Google Shape;181;p18"/>
          <p:cNvSpPr txBox="1"/>
          <p:nvPr/>
        </p:nvSpPr>
        <p:spPr>
          <a:xfrm>
            <a:off x="0" y="0"/>
            <a:ext cx="18445200" cy="969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00">
                <a:solidFill>
                  <a:schemeClr val="lt1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FASES DE UM ATENDIMENTO</a:t>
            </a:r>
            <a:endParaRPr sz="5100">
              <a:solidFill>
                <a:schemeClr val="lt1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182" name="Google Shape;182;p18"/>
          <p:cNvSpPr txBox="1"/>
          <p:nvPr/>
        </p:nvSpPr>
        <p:spPr>
          <a:xfrm>
            <a:off x="11887313" y="6657025"/>
            <a:ext cx="4463700" cy="6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1155CC"/>
                </a:solidFill>
                <a:latin typeface="Lexend"/>
                <a:ea typeface="Lexend"/>
                <a:cs typeface="Lexend"/>
                <a:sym typeface="Lexend"/>
              </a:rPr>
              <a:t>AÇÕES DE COBRANÇA</a:t>
            </a:r>
            <a:endParaRPr b="1" sz="2800">
              <a:solidFill>
                <a:srgbClr val="1155CC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11326775" y="7305925"/>
            <a:ext cx="5584800" cy="21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100"/>
              <a:buFont typeface="Lexend"/>
              <a:buChar char="●"/>
            </a:pPr>
            <a:r>
              <a:rPr b="1" lang="en-US" sz="3100">
                <a:solidFill>
                  <a:srgbClr val="1155CC"/>
                </a:solidFill>
                <a:latin typeface="Lexend"/>
                <a:ea typeface="Lexend"/>
                <a:cs typeface="Lexend"/>
                <a:sym typeface="Lexend"/>
              </a:rPr>
              <a:t>Juros diários;</a:t>
            </a:r>
            <a:endParaRPr b="1" sz="3100">
              <a:solidFill>
                <a:srgbClr val="1155CC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100"/>
              <a:buFont typeface="Lexend"/>
              <a:buChar char="●"/>
            </a:pPr>
            <a:r>
              <a:rPr b="1" lang="en-US" sz="3100">
                <a:solidFill>
                  <a:srgbClr val="1155CC"/>
                </a:solidFill>
                <a:latin typeface="Lexend"/>
                <a:ea typeface="Lexend"/>
                <a:cs typeface="Lexend"/>
                <a:sym typeface="Lexend"/>
              </a:rPr>
              <a:t>Ligações de cobranças;</a:t>
            </a:r>
            <a:endParaRPr b="1" sz="3100">
              <a:solidFill>
                <a:srgbClr val="1155CC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42545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100"/>
              <a:buFont typeface="Lexend"/>
              <a:buChar char="●"/>
            </a:pPr>
            <a:r>
              <a:rPr b="1" lang="en-US" sz="3100">
                <a:solidFill>
                  <a:srgbClr val="1155CC"/>
                </a:solidFill>
                <a:latin typeface="Lexend"/>
                <a:ea typeface="Lexend"/>
                <a:cs typeface="Lexend"/>
                <a:sym typeface="Lexend"/>
              </a:rPr>
              <a:t>Restrição do CPF no SPC e SERASA;</a:t>
            </a:r>
            <a:endParaRPr b="1" sz="3100">
              <a:solidFill>
                <a:srgbClr val="1155CC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184" name="Google Shape;184;p18"/>
          <p:cNvGrpSpPr/>
          <p:nvPr/>
        </p:nvGrpSpPr>
        <p:grpSpPr>
          <a:xfrm>
            <a:off x="8771400" y="2316262"/>
            <a:ext cx="4376916" cy="2259608"/>
            <a:chOff x="9802114" y="-678805"/>
            <a:chExt cx="6738900" cy="3541150"/>
          </a:xfrm>
        </p:grpSpPr>
        <p:sp>
          <p:nvSpPr>
            <p:cNvPr id="185" name="Google Shape;185;p18"/>
            <p:cNvSpPr txBox="1"/>
            <p:nvPr/>
          </p:nvSpPr>
          <p:spPr>
            <a:xfrm>
              <a:off x="9802114" y="-678805"/>
              <a:ext cx="6738900" cy="84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6750" lIns="66750" spcFirstLastPara="1" rIns="66750" wrap="square" tIns="66750">
              <a:spAutoFit/>
            </a:bodyPr>
            <a:lstStyle/>
            <a:p>
              <a:pPr indent="0" lvl="0" marL="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621">
                  <a:solidFill>
                    <a:schemeClr val="lt1"/>
                  </a:solidFill>
                  <a:latin typeface="Lexend"/>
                  <a:ea typeface="Lexend"/>
                  <a:cs typeface="Lexend"/>
                  <a:sym typeface="Lexend"/>
                </a:rPr>
                <a:t>REGRA DE NEGOCIAÇÃO</a:t>
              </a:r>
              <a:endParaRPr b="1" sz="262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186" name="Google Shape;186;p18"/>
            <p:cNvSpPr txBox="1"/>
            <p:nvPr/>
          </p:nvSpPr>
          <p:spPr>
            <a:xfrm>
              <a:off x="9958181" y="636092"/>
              <a:ext cx="2037600" cy="100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6750" lIns="66750" spcFirstLastPara="1" rIns="66750" wrap="square" tIns="66750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302">
                  <a:solidFill>
                    <a:schemeClr val="lt1"/>
                  </a:solidFill>
                  <a:latin typeface="Lexend"/>
                  <a:ea typeface="Lexend"/>
                  <a:cs typeface="Lexend"/>
                  <a:sym typeface="Lexend"/>
                </a:rPr>
                <a:t>D+9</a:t>
              </a:r>
              <a:endParaRPr b="1" sz="3375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187" name="Google Shape;187;p18"/>
            <p:cNvSpPr txBox="1"/>
            <p:nvPr/>
          </p:nvSpPr>
          <p:spPr>
            <a:xfrm>
              <a:off x="9802115" y="2043045"/>
              <a:ext cx="6386700" cy="81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6750" lIns="66750" spcFirstLastPara="1" rIns="66750" wrap="square" tIns="66750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520">
                  <a:solidFill>
                    <a:schemeClr val="lt1"/>
                  </a:solidFill>
                  <a:latin typeface="Lexend"/>
                  <a:ea typeface="Lexend"/>
                  <a:cs typeface="Lexend"/>
                  <a:sym typeface="Lexend"/>
                </a:rPr>
                <a:t>APENAS DIAS UTEIS</a:t>
              </a:r>
              <a:endParaRPr b="1" sz="252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pic>
        <p:nvPicPr>
          <p:cNvPr id="188" name="Google Shape;1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650" y="9535475"/>
            <a:ext cx="4050876" cy="53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95972" y="4155863"/>
            <a:ext cx="3774725" cy="66113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9"/>
          <p:cNvGrpSpPr/>
          <p:nvPr/>
        </p:nvGrpSpPr>
        <p:grpSpPr>
          <a:xfrm>
            <a:off x="9183763" y="1204663"/>
            <a:ext cx="6564287" cy="2695291"/>
            <a:chOff x="7609294" y="2014082"/>
            <a:chExt cx="8988480" cy="5639863"/>
          </a:xfrm>
        </p:grpSpPr>
        <p:sp>
          <p:nvSpPr>
            <p:cNvPr id="195" name="Google Shape;195;p19"/>
            <p:cNvSpPr/>
            <p:nvPr/>
          </p:nvSpPr>
          <p:spPr>
            <a:xfrm rot="5400000">
              <a:off x="9283628" y="339800"/>
              <a:ext cx="5639811" cy="8988480"/>
            </a:xfrm>
            <a:custGeom>
              <a:rect b="b" l="l" r="r" t="t"/>
              <a:pathLst>
                <a:path extrusionOk="0" h="923553" w="3999866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6750" lIns="66750" spcFirstLastPara="1" rIns="66750" wrap="square" tIns="66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22"/>
                <a:buFont typeface="Arial"/>
                <a:buNone/>
              </a:pPr>
              <a:r>
                <a:t/>
              </a:r>
              <a:endParaRPr b="0" i="0" sz="10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6" name="Google Shape;196;p19"/>
            <p:cNvGrpSpPr/>
            <p:nvPr/>
          </p:nvGrpSpPr>
          <p:grpSpPr>
            <a:xfrm>
              <a:off x="8086665" y="2014082"/>
              <a:ext cx="8435700" cy="5267219"/>
              <a:chOff x="8210215" y="-1453556"/>
              <a:chExt cx="8435700" cy="5267219"/>
            </a:xfrm>
          </p:grpSpPr>
          <p:sp>
            <p:nvSpPr>
              <p:cNvPr id="197" name="Google Shape;197;p19"/>
              <p:cNvSpPr txBox="1"/>
              <p:nvPr/>
            </p:nvSpPr>
            <p:spPr>
              <a:xfrm>
                <a:off x="9325801" y="-1453556"/>
                <a:ext cx="5802600" cy="112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6750" lIns="66750" spcFirstLastPara="1" rIns="66750" wrap="square" tIns="66750">
                <a:spAutoFit/>
              </a:bodyPr>
              <a:lstStyle/>
              <a:p>
                <a:pPr indent="0" lvl="0" marL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621">
                    <a:latin typeface="League Spartan"/>
                    <a:ea typeface="League Spartan"/>
                    <a:cs typeface="League Spartan"/>
                    <a:sym typeface="League Spartan"/>
                  </a:rPr>
                  <a:t>INTELIGÊNCIA EMOCIONAL</a:t>
                </a:r>
                <a:endParaRPr b="1" sz="2621"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198" name="Google Shape;198;p19"/>
              <p:cNvSpPr txBox="1"/>
              <p:nvPr/>
            </p:nvSpPr>
            <p:spPr>
              <a:xfrm>
                <a:off x="8210214" y="-446337"/>
                <a:ext cx="8435700" cy="426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6750" lIns="66750" spcFirstLastPara="1" rIns="66750" wrap="square" tIns="66750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775">
                    <a:solidFill>
                      <a:srgbClr val="1155CC"/>
                    </a:solidFill>
                    <a:latin typeface="League Spartan"/>
                    <a:ea typeface="League Spartan"/>
                    <a:cs typeface="League Spartan"/>
                    <a:sym typeface="League Spartan"/>
                  </a:rPr>
                  <a:t>É manter o autocontrole, ouvir com empatia e responder com respeito. Ela ajuda a lidar com clientes difíceis e a transmitir confiança.</a:t>
                </a:r>
                <a:endParaRPr b="1" sz="2775">
                  <a:solidFill>
                    <a:srgbClr val="1155CC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</p:grpSp>
      </p:grpSp>
      <p:sp>
        <p:nvSpPr>
          <p:cNvPr id="199" name="Google Shape;199;p19"/>
          <p:cNvSpPr txBox="1"/>
          <p:nvPr/>
        </p:nvSpPr>
        <p:spPr>
          <a:xfrm>
            <a:off x="0" y="0"/>
            <a:ext cx="18445200" cy="969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00">
                <a:solidFill>
                  <a:schemeClr val="lt1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PILARES PARA UM ATENDIMENTO DE EXCELÊNCIA</a:t>
            </a:r>
            <a:endParaRPr sz="5100">
              <a:solidFill>
                <a:schemeClr val="lt1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12192000" y="6725250"/>
            <a:ext cx="4463700" cy="6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rgbClr val="1155CC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grpSp>
        <p:nvGrpSpPr>
          <p:cNvPr id="201" name="Google Shape;201;p19"/>
          <p:cNvGrpSpPr/>
          <p:nvPr/>
        </p:nvGrpSpPr>
        <p:grpSpPr>
          <a:xfrm>
            <a:off x="174621" y="1204697"/>
            <a:ext cx="8473366" cy="2695266"/>
            <a:chOff x="7608149" y="2014113"/>
            <a:chExt cx="9584171" cy="5639811"/>
          </a:xfrm>
        </p:grpSpPr>
        <p:sp>
          <p:nvSpPr>
            <p:cNvPr id="202" name="Google Shape;202;p19"/>
            <p:cNvSpPr/>
            <p:nvPr/>
          </p:nvSpPr>
          <p:spPr>
            <a:xfrm rot="5400000">
              <a:off x="9580329" y="41932"/>
              <a:ext cx="5639811" cy="9584171"/>
            </a:xfrm>
            <a:custGeom>
              <a:rect b="b" l="l" r="r" t="t"/>
              <a:pathLst>
                <a:path extrusionOk="0" h="923553" w="3999866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6750" lIns="66750" spcFirstLastPara="1" rIns="66750" wrap="square" tIns="66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22"/>
                <a:buFont typeface="Arial"/>
                <a:buNone/>
              </a:pPr>
              <a:r>
                <a:t/>
              </a:r>
              <a:endParaRPr b="0" i="0" sz="10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9"/>
            <p:cNvSpPr txBox="1"/>
            <p:nvPr/>
          </p:nvSpPr>
          <p:spPr>
            <a:xfrm>
              <a:off x="8339169" y="3494417"/>
              <a:ext cx="8430900" cy="344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6750" lIns="66750" spcFirstLastPara="1" rIns="66750" wrap="square" tIns="66750">
              <a:spAutoFit/>
            </a:bodyPr>
            <a:lstStyle/>
            <a:p>
              <a:pPr indent="0" lvl="0" marL="0" rtl="0" algn="l">
                <a:lnSpc>
                  <a:spcPct val="11797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921">
                  <a:solidFill>
                    <a:srgbClr val="1155CC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Comunicar-se de forma clara, educada e empática garante que o cliente entenda bem a informação, sinta-se respeitado e acolhido.</a:t>
              </a:r>
              <a:endParaRPr b="1" sz="2921">
                <a:solidFill>
                  <a:srgbClr val="1155CC"/>
                </a:solidFill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</p:grpSp>
      <p:grpSp>
        <p:nvGrpSpPr>
          <p:cNvPr id="204" name="Google Shape;204;p19"/>
          <p:cNvGrpSpPr/>
          <p:nvPr/>
        </p:nvGrpSpPr>
        <p:grpSpPr>
          <a:xfrm>
            <a:off x="174348" y="4135040"/>
            <a:ext cx="6279327" cy="2695266"/>
            <a:chOff x="7608212" y="2014124"/>
            <a:chExt cx="8598284" cy="5639811"/>
          </a:xfrm>
        </p:grpSpPr>
        <p:sp>
          <p:nvSpPr>
            <p:cNvPr id="205" name="Google Shape;205;p19"/>
            <p:cNvSpPr/>
            <p:nvPr/>
          </p:nvSpPr>
          <p:spPr>
            <a:xfrm rot="5400000">
              <a:off x="9087445" y="534891"/>
              <a:ext cx="5639811" cy="8598278"/>
            </a:xfrm>
            <a:custGeom>
              <a:rect b="b" l="l" r="r" t="t"/>
              <a:pathLst>
                <a:path extrusionOk="0" h="923553" w="3999866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6750" lIns="66750" spcFirstLastPara="1" rIns="66750" wrap="square" tIns="66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22"/>
                <a:buFont typeface="Arial"/>
                <a:buNone/>
              </a:pPr>
              <a:r>
                <a:t/>
              </a:r>
              <a:endParaRPr b="0" i="0" sz="10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6" name="Google Shape;206;p19"/>
            <p:cNvGrpSpPr/>
            <p:nvPr/>
          </p:nvGrpSpPr>
          <p:grpSpPr>
            <a:xfrm>
              <a:off x="7939996" y="2317764"/>
              <a:ext cx="8266500" cy="4419311"/>
              <a:chOff x="8063546" y="-1149873"/>
              <a:chExt cx="8266500" cy="4419311"/>
            </a:xfrm>
          </p:grpSpPr>
          <p:sp>
            <p:nvSpPr>
              <p:cNvPr id="207" name="Google Shape;207;p19"/>
              <p:cNvSpPr txBox="1"/>
              <p:nvPr/>
            </p:nvSpPr>
            <p:spPr>
              <a:xfrm>
                <a:off x="10406708" y="-1149873"/>
                <a:ext cx="3248400" cy="115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6750" lIns="66750" spcFirstLastPara="1" rIns="66750" wrap="square" tIns="66750">
                <a:spAutoFit/>
              </a:bodyPr>
              <a:lstStyle/>
              <a:p>
                <a:pPr indent="0" lvl="0" marL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721">
                    <a:solidFill>
                      <a:schemeClr val="dk1"/>
                    </a:solidFill>
                    <a:latin typeface="League Spartan"/>
                    <a:ea typeface="League Spartan"/>
                    <a:cs typeface="League Spartan"/>
                    <a:sym typeface="League Spartan"/>
                  </a:rPr>
                  <a:t>ESCUTA ATIVA</a:t>
                </a:r>
                <a:endParaRPr b="1" sz="2721">
                  <a:solidFill>
                    <a:schemeClr val="dk1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208" name="Google Shape;208;p19"/>
              <p:cNvSpPr txBox="1"/>
              <p:nvPr/>
            </p:nvSpPr>
            <p:spPr>
              <a:xfrm>
                <a:off x="8063546" y="8737"/>
                <a:ext cx="8266500" cy="3260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6750" lIns="66750" spcFirstLastPara="1" rIns="66750" wrap="square" tIns="66750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802">
                    <a:solidFill>
                      <a:srgbClr val="1155CC"/>
                    </a:solidFill>
                    <a:latin typeface="League Spartan"/>
                    <a:ea typeface="League Spartan"/>
                    <a:cs typeface="League Spartan"/>
                    <a:sym typeface="League Spartan"/>
                  </a:rPr>
                  <a:t>Significa ouvir com atenção genuína, sem interromper, mostrando interesse e compreensão. </a:t>
                </a:r>
                <a:endParaRPr b="1" sz="2875">
                  <a:solidFill>
                    <a:srgbClr val="1155CC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</p:grpSp>
      </p:grpSp>
      <p:grpSp>
        <p:nvGrpSpPr>
          <p:cNvPr id="209" name="Google Shape;209;p19"/>
          <p:cNvGrpSpPr/>
          <p:nvPr/>
        </p:nvGrpSpPr>
        <p:grpSpPr>
          <a:xfrm>
            <a:off x="7323481" y="4155875"/>
            <a:ext cx="6772231" cy="2695266"/>
            <a:chOff x="7608599" y="2014134"/>
            <a:chExt cx="9273218" cy="5639811"/>
          </a:xfrm>
        </p:grpSpPr>
        <p:sp>
          <p:nvSpPr>
            <p:cNvPr id="210" name="Google Shape;210;p19"/>
            <p:cNvSpPr/>
            <p:nvPr/>
          </p:nvSpPr>
          <p:spPr>
            <a:xfrm rot="5400000">
              <a:off x="9374134" y="248599"/>
              <a:ext cx="5639811" cy="9170881"/>
            </a:xfrm>
            <a:custGeom>
              <a:rect b="b" l="l" r="r" t="t"/>
              <a:pathLst>
                <a:path extrusionOk="0" h="923553" w="3999866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6750" lIns="66750" spcFirstLastPara="1" rIns="66750" wrap="square" tIns="66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22"/>
                <a:buFont typeface="Arial"/>
                <a:buNone/>
              </a:pPr>
              <a:r>
                <a:t/>
              </a:r>
              <a:endParaRPr b="0" i="0" sz="10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1" name="Google Shape;211;p19"/>
            <p:cNvGrpSpPr/>
            <p:nvPr/>
          </p:nvGrpSpPr>
          <p:grpSpPr>
            <a:xfrm>
              <a:off x="7893217" y="2226835"/>
              <a:ext cx="8988600" cy="5308491"/>
              <a:chOff x="8016767" y="-1240802"/>
              <a:chExt cx="8988600" cy="5308491"/>
            </a:xfrm>
          </p:grpSpPr>
          <p:sp>
            <p:nvSpPr>
              <p:cNvPr id="212" name="Google Shape;212;p19"/>
              <p:cNvSpPr txBox="1"/>
              <p:nvPr/>
            </p:nvSpPr>
            <p:spPr>
              <a:xfrm>
                <a:off x="8016767" y="-1240802"/>
                <a:ext cx="8988600" cy="112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6750" lIns="66750" spcFirstLastPara="1" rIns="66750" wrap="square" tIns="66750">
                <a:spAutoFit/>
              </a:bodyPr>
              <a:lstStyle/>
              <a:p>
                <a:pPr indent="0" lvl="0" marL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621">
                    <a:solidFill>
                      <a:schemeClr val="dk1"/>
                    </a:solidFill>
                    <a:latin typeface="League Spartan"/>
                    <a:ea typeface="League Spartan"/>
                    <a:cs typeface="League Spartan"/>
                    <a:sym typeface="League Spartan"/>
                  </a:rPr>
                  <a:t>FOCO NA SOLUÇÃO, NÃO NO PROBLEMA</a:t>
                </a:r>
                <a:endParaRPr b="1" sz="2621">
                  <a:solidFill>
                    <a:schemeClr val="dk1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213" name="Google Shape;213;p19"/>
              <p:cNvSpPr txBox="1"/>
              <p:nvPr/>
            </p:nvSpPr>
            <p:spPr>
              <a:xfrm>
                <a:off x="8069588" y="-114311"/>
                <a:ext cx="8598300" cy="418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6750" lIns="66750" spcFirstLastPara="1" rIns="66750" wrap="square" tIns="66750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720">
                    <a:solidFill>
                      <a:srgbClr val="1155CC"/>
                    </a:solidFill>
                    <a:latin typeface="League Spartan"/>
                    <a:ea typeface="League Spartan"/>
                    <a:cs typeface="League Spartan"/>
                    <a:sym typeface="League Spartan"/>
                  </a:rPr>
                  <a:t>Devemos ouvir o cliente, reconhecer sua dificuldade e direcionar rapidamente para o que pode ser feito. Essa postura transmite eficiência e confiança.</a:t>
                </a:r>
                <a:endParaRPr b="1" sz="2720">
                  <a:solidFill>
                    <a:srgbClr val="1155CC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</p:grpSp>
      </p:grpSp>
      <p:grpSp>
        <p:nvGrpSpPr>
          <p:cNvPr id="214" name="Google Shape;214;p19"/>
          <p:cNvGrpSpPr/>
          <p:nvPr/>
        </p:nvGrpSpPr>
        <p:grpSpPr>
          <a:xfrm>
            <a:off x="174348" y="7065424"/>
            <a:ext cx="6279326" cy="2873754"/>
            <a:chOff x="7608217" y="1324251"/>
            <a:chExt cx="8598283" cy="5749808"/>
          </a:xfrm>
        </p:grpSpPr>
        <p:sp>
          <p:nvSpPr>
            <p:cNvPr id="215" name="Google Shape;215;p19"/>
            <p:cNvSpPr/>
            <p:nvPr/>
          </p:nvSpPr>
          <p:spPr>
            <a:xfrm rot="5400000">
              <a:off x="9032453" y="-99984"/>
              <a:ext cx="5749807" cy="8598278"/>
            </a:xfrm>
            <a:custGeom>
              <a:rect b="b" l="l" r="r" t="t"/>
              <a:pathLst>
                <a:path extrusionOk="0" h="923553" w="3999866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6750" lIns="66750" spcFirstLastPara="1" rIns="66750" wrap="square" tIns="66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22"/>
                <a:buFont typeface="Arial"/>
                <a:buNone/>
              </a:pPr>
              <a:r>
                <a:t/>
              </a:r>
              <a:endParaRPr b="0" i="0" sz="10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6" name="Google Shape;216;p19"/>
            <p:cNvGrpSpPr/>
            <p:nvPr/>
          </p:nvGrpSpPr>
          <p:grpSpPr>
            <a:xfrm>
              <a:off x="7826601" y="1324251"/>
              <a:ext cx="8379900" cy="5475972"/>
              <a:chOff x="7950151" y="-2143387"/>
              <a:chExt cx="8379900" cy="5475972"/>
            </a:xfrm>
          </p:grpSpPr>
          <p:sp>
            <p:nvSpPr>
              <p:cNvPr id="217" name="Google Shape;217;p19"/>
              <p:cNvSpPr txBox="1"/>
              <p:nvPr/>
            </p:nvSpPr>
            <p:spPr>
              <a:xfrm>
                <a:off x="9446556" y="-2143387"/>
                <a:ext cx="5168700" cy="104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6750" lIns="66750" spcFirstLastPara="1" rIns="66750" wrap="square" tIns="66750">
                <a:spAutoFit/>
              </a:bodyPr>
              <a:lstStyle/>
              <a:p>
                <a:pPr indent="0" lvl="0" marL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521">
                    <a:solidFill>
                      <a:schemeClr val="dk1"/>
                    </a:solidFill>
                    <a:latin typeface="League Spartan"/>
                    <a:ea typeface="League Spartan"/>
                    <a:cs typeface="League Spartan"/>
                    <a:sym typeface="League Spartan"/>
                  </a:rPr>
                  <a:t>POSTURA PROFISSIONAL</a:t>
                </a:r>
                <a:endParaRPr b="1" sz="2521">
                  <a:solidFill>
                    <a:schemeClr val="dk1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218" name="Google Shape;218;p19"/>
              <p:cNvSpPr txBox="1"/>
              <p:nvPr/>
            </p:nvSpPr>
            <p:spPr>
              <a:xfrm>
                <a:off x="7950151" y="-1457215"/>
                <a:ext cx="8379900" cy="4789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6750" lIns="66750" spcFirstLastPara="1" rIns="66750" wrap="square" tIns="66750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620">
                    <a:solidFill>
                      <a:srgbClr val="1155CC"/>
                    </a:solidFill>
                    <a:latin typeface="League Spartan"/>
                    <a:ea typeface="League Spartan"/>
                    <a:cs typeface="League Spartan"/>
                    <a:sym typeface="League Spartan"/>
                  </a:rPr>
                  <a:t>Independente do que houver na ligação, devemos nos manter calmos e pacientes. Assim, transmitimos credibilidade, confiança e mostramos preparo para oferecer um atendimento de qualidade.</a:t>
                </a:r>
                <a:endParaRPr b="1" sz="2620">
                  <a:solidFill>
                    <a:srgbClr val="1155CC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</p:grpSp>
      </p:grpSp>
      <p:grpSp>
        <p:nvGrpSpPr>
          <p:cNvPr id="219" name="Google Shape;219;p19"/>
          <p:cNvGrpSpPr/>
          <p:nvPr/>
        </p:nvGrpSpPr>
        <p:grpSpPr>
          <a:xfrm>
            <a:off x="7323473" y="7106982"/>
            <a:ext cx="6279323" cy="2832313"/>
            <a:chOff x="7608212" y="2014124"/>
            <a:chExt cx="8598278" cy="5639811"/>
          </a:xfrm>
        </p:grpSpPr>
        <p:sp>
          <p:nvSpPr>
            <p:cNvPr id="220" name="Google Shape;220;p19"/>
            <p:cNvSpPr/>
            <p:nvPr/>
          </p:nvSpPr>
          <p:spPr>
            <a:xfrm rot="5400000">
              <a:off x="9087445" y="534891"/>
              <a:ext cx="5639811" cy="8598278"/>
            </a:xfrm>
            <a:custGeom>
              <a:rect b="b" l="l" r="r" t="t"/>
              <a:pathLst>
                <a:path extrusionOk="0" h="923553" w="3999866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66750" lIns="66750" spcFirstLastPara="1" rIns="66750" wrap="square" tIns="667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22"/>
                <a:buFont typeface="Arial"/>
                <a:buNone/>
              </a:pPr>
              <a:r>
                <a:t/>
              </a:r>
              <a:endParaRPr b="0" i="0" sz="102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1" name="Google Shape;221;p19"/>
            <p:cNvGrpSpPr/>
            <p:nvPr/>
          </p:nvGrpSpPr>
          <p:grpSpPr>
            <a:xfrm>
              <a:off x="8219898" y="2192581"/>
              <a:ext cx="7374900" cy="4328956"/>
              <a:chOff x="8343448" y="-1275056"/>
              <a:chExt cx="7374900" cy="4328956"/>
            </a:xfrm>
          </p:grpSpPr>
          <p:sp>
            <p:nvSpPr>
              <p:cNvPr id="222" name="Google Shape;222;p19"/>
              <p:cNvSpPr txBox="1"/>
              <p:nvPr/>
            </p:nvSpPr>
            <p:spPr>
              <a:xfrm>
                <a:off x="8773357" y="-1275056"/>
                <a:ext cx="6515100" cy="107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6750" lIns="66750" spcFirstLastPara="1" rIns="66750" wrap="square" tIns="66750">
                <a:spAutoFit/>
              </a:bodyPr>
              <a:lstStyle/>
              <a:p>
                <a:pPr indent="0" lvl="0" marL="0" rtl="0" algn="l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621">
                    <a:solidFill>
                      <a:schemeClr val="dk1"/>
                    </a:solidFill>
                    <a:latin typeface="League Spartan"/>
                    <a:ea typeface="League Spartan"/>
                    <a:cs typeface="League Spartan"/>
                    <a:sym typeface="League Spartan"/>
                  </a:rPr>
                  <a:t>CAPACIDADE DE NEGOCIAÇÃO</a:t>
                </a:r>
                <a:endParaRPr b="1" sz="2621">
                  <a:solidFill>
                    <a:schemeClr val="dk1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  <p:sp>
            <p:nvSpPr>
              <p:cNvPr id="223" name="Google Shape;223;p19"/>
              <p:cNvSpPr txBox="1"/>
              <p:nvPr/>
            </p:nvSpPr>
            <p:spPr>
              <a:xfrm>
                <a:off x="8343448" y="-67900"/>
                <a:ext cx="7374900" cy="312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66750" lIns="66750" spcFirstLastPara="1" rIns="66750" wrap="square" tIns="66750">
                <a:sp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2820">
                    <a:solidFill>
                      <a:srgbClr val="1155CC"/>
                    </a:solidFill>
                    <a:latin typeface="League Spartan"/>
                    <a:ea typeface="League Spartan"/>
                    <a:cs typeface="League Spartan"/>
                    <a:sym typeface="League Spartan"/>
                  </a:rPr>
                  <a:t>Transformar</a:t>
                </a:r>
                <a:r>
                  <a:rPr b="1" lang="en-US" sz="2820">
                    <a:solidFill>
                      <a:srgbClr val="1155CC"/>
                    </a:solidFill>
                    <a:latin typeface="League Spartan"/>
                    <a:ea typeface="League Spartan"/>
                    <a:cs typeface="League Spartan"/>
                    <a:sym typeface="League Spartan"/>
                  </a:rPr>
                  <a:t> conflitos em oportunidades de satisfação e resultados positivos.</a:t>
                </a:r>
                <a:endParaRPr b="1" sz="2820">
                  <a:solidFill>
                    <a:srgbClr val="1155CC"/>
                  </a:solidFill>
                  <a:latin typeface="League Spartan"/>
                  <a:ea typeface="League Spartan"/>
                  <a:cs typeface="League Spartan"/>
                  <a:sym typeface="League Spartan"/>
                </a:endParaRPr>
              </a:p>
            </p:txBody>
          </p:sp>
        </p:grpSp>
      </p:grpSp>
      <p:sp>
        <p:nvSpPr>
          <p:cNvPr id="224" name="Google Shape;224;p19"/>
          <p:cNvSpPr txBox="1"/>
          <p:nvPr/>
        </p:nvSpPr>
        <p:spPr>
          <a:xfrm>
            <a:off x="781600" y="1307075"/>
            <a:ext cx="7498200" cy="5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21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COMUNICAÇÃO CLARA, EDUCADA E EMPÁTICA</a:t>
            </a:r>
            <a:endParaRPr b="1" sz="2621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0"/>
          <p:cNvGrpSpPr/>
          <p:nvPr/>
        </p:nvGrpSpPr>
        <p:grpSpPr>
          <a:xfrm>
            <a:off x="0" y="0"/>
            <a:ext cx="18288118" cy="1750080"/>
            <a:chOff x="0" y="0"/>
            <a:chExt cx="4816592" cy="813310"/>
          </a:xfrm>
        </p:grpSpPr>
        <p:sp>
          <p:nvSpPr>
            <p:cNvPr id="230" name="Google Shape;230;p20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231" name="Google Shape;231;p20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2" name="Google Shape;232;p20"/>
          <p:cNvSpPr/>
          <p:nvPr/>
        </p:nvSpPr>
        <p:spPr>
          <a:xfrm>
            <a:off x="-3021725" y="-3029700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0"/>
          <p:cNvSpPr/>
          <p:nvPr/>
        </p:nvSpPr>
        <p:spPr>
          <a:xfrm>
            <a:off x="16579000" y="-89075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0"/>
          <p:cNvSpPr txBox="1"/>
          <p:nvPr/>
        </p:nvSpPr>
        <p:spPr>
          <a:xfrm>
            <a:off x="1993349" y="436025"/>
            <a:ext cx="81141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28">
                <a:solidFill>
                  <a:srgbClr val="1155CC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CONTRATOS COMERCIAIS</a:t>
            </a:r>
            <a:endParaRPr sz="200">
              <a:solidFill>
                <a:srgbClr val="1155CC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235" name="Google Shape;235;p20"/>
          <p:cNvSpPr/>
          <p:nvPr/>
        </p:nvSpPr>
        <p:spPr>
          <a:xfrm>
            <a:off x="3403600" y="2526625"/>
            <a:ext cx="3723773" cy="2662488"/>
          </a:xfrm>
          <a:custGeom>
            <a:rect b="b" l="l" r="r" t="t"/>
            <a:pathLst>
              <a:path extrusionOk="0" h="532764" w="169841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cap="rnd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0"/>
          <p:cNvSpPr txBox="1"/>
          <p:nvPr/>
        </p:nvSpPr>
        <p:spPr>
          <a:xfrm>
            <a:off x="3652076" y="2853825"/>
            <a:ext cx="3226800" cy="16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CDC</a:t>
            </a:r>
            <a:endParaRPr b="1" sz="3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ctr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CRÉDITO DIRETO CAIXA</a:t>
            </a:r>
            <a:endParaRPr b="1" sz="2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7" name="Google Shape;237;p20"/>
          <p:cNvSpPr txBox="1"/>
          <p:nvPr/>
        </p:nvSpPr>
        <p:spPr>
          <a:xfrm>
            <a:off x="2410200" y="992575"/>
            <a:ext cx="68622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1155CC"/>
                </a:solidFill>
                <a:latin typeface="Lexend"/>
                <a:ea typeface="Lexend"/>
                <a:cs typeface="Lexend"/>
                <a:sym typeface="Lexend"/>
              </a:rPr>
              <a:t>Passíveis de Emissão de Boleto</a:t>
            </a:r>
            <a:endParaRPr sz="3300">
              <a:solidFill>
                <a:srgbClr val="1155CC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8" name="Google Shape;238;p20"/>
          <p:cNvSpPr/>
          <p:nvPr/>
        </p:nvSpPr>
        <p:spPr>
          <a:xfrm>
            <a:off x="-2929125" y="-1800775"/>
            <a:ext cx="4728000" cy="4606500"/>
          </a:xfrm>
          <a:prstGeom prst="donut">
            <a:avLst>
              <a:gd fmla="val 4813" name="adj"/>
            </a:avLst>
          </a:prstGeom>
          <a:solidFill>
            <a:srgbClr val="3C78D8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0"/>
          <p:cNvSpPr/>
          <p:nvPr/>
        </p:nvSpPr>
        <p:spPr>
          <a:xfrm>
            <a:off x="17415625" y="-1428212"/>
            <a:ext cx="4728000" cy="4606500"/>
          </a:xfrm>
          <a:prstGeom prst="donut">
            <a:avLst>
              <a:gd fmla="val 4813" name="adj"/>
            </a:avLst>
          </a:prstGeom>
          <a:solidFill>
            <a:srgbClr val="3C78D8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0"/>
          <p:cNvSpPr/>
          <p:nvPr/>
        </p:nvSpPr>
        <p:spPr>
          <a:xfrm>
            <a:off x="10931450" y="2526625"/>
            <a:ext cx="3723773" cy="2662488"/>
          </a:xfrm>
          <a:custGeom>
            <a:rect b="b" l="l" r="r" t="t"/>
            <a:pathLst>
              <a:path extrusionOk="0" h="532764" w="169841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cap="rnd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0"/>
          <p:cNvSpPr/>
          <p:nvPr/>
        </p:nvSpPr>
        <p:spPr>
          <a:xfrm>
            <a:off x="3403600" y="6026275"/>
            <a:ext cx="3723773" cy="2662488"/>
          </a:xfrm>
          <a:custGeom>
            <a:rect b="b" l="l" r="r" t="t"/>
            <a:pathLst>
              <a:path extrusionOk="0" h="532764" w="169841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cap="rnd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0"/>
          <p:cNvSpPr/>
          <p:nvPr/>
        </p:nvSpPr>
        <p:spPr>
          <a:xfrm>
            <a:off x="10931450" y="6026275"/>
            <a:ext cx="3723773" cy="2662488"/>
          </a:xfrm>
          <a:custGeom>
            <a:rect b="b" l="l" r="r" t="t"/>
            <a:pathLst>
              <a:path extrusionOk="0" h="532764" w="169841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cap="rnd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0"/>
          <p:cNvSpPr txBox="1"/>
          <p:nvPr/>
        </p:nvSpPr>
        <p:spPr>
          <a:xfrm>
            <a:off x="11179926" y="3642325"/>
            <a:ext cx="322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CRED SENIOR</a:t>
            </a:r>
            <a:endParaRPr b="1" sz="3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4" name="Google Shape;244;p20"/>
          <p:cNvSpPr txBox="1"/>
          <p:nvPr/>
        </p:nvSpPr>
        <p:spPr>
          <a:xfrm>
            <a:off x="3572437" y="6916950"/>
            <a:ext cx="3386100" cy="10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RENEGOCIAÇ</a:t>
            </a:r>
            <a:r>
              <a:rPr b="1" lang="en-US" sz="3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Ã</a:t>
            </a:r>
            <a:r>
              <a:rPr b="1" lang="en-US" sz="3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O DE DÍVIDAS</a:t>
            </a:r>
            <a:endParaRPr b="1" sz="3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5" name="Google Shape;245;p20"/>
          <p:cNvSpPr txBox="1"/>
          <p:nvPr/>
        </p:nvSpPr>
        <p:spPr>
          <a:xfrm>
            <a:off x="11179926" y="6887725"/>
            <a:ext cx="3226800" cy="10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797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CONSIGNAÇÃO CAIXA</a:t>
            </a:r>
            <a:endParaRPr b="1" sz="32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46" name="Google Shape;2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5225" y="4756626"/>
            <a:ext cx="3881275" cy="582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325" y="9718475"/>
            <a:ext cx="3226799" cy="429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52;p21"/>
          <p:cNvGrpSpPr/>
          <p:nvPr/>
        </p:nvGrpSpPr>
        <p:grpSpPr>
          <a:xfrm>
            <a:off x="-50" y="0"/>
            <a:ext cx="18288118" cy="1750080"/>
            <a:chOff x="0" y="0"/>
            <a:chExt cx="4816592" cy="813310"/>
          </a:xfrm>
        </p:grpSpPr>
        <p:sp>
          <p:nvSpPr>
            <p:cNvPr id="253" name="Google Shape;253;p21"/>
            <p:cNvSpPr/>
            <p:nvPr/>
          </p:nvSpPr>
          <p:spPr>
            <a:xfrm>
              <a:off x="0" y="0"/>
              <a:ext cx="4816592" cy="813310"/>
            </a:xfrm>
            <a:custGeom>
              <a:rect b="b" l="l" r="r" t="t"/>
              <a:pathLst>
                <a:path extrusionOk="0" h="81331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</p:sp>
        <p:sp>
          <p:nvSpPr>
            <p:cNvPr id="254" name="Google Shape;254;p21"/>
            <p:cNvSpPr txBox="1"/>
            <p:nvPr/>
          </p:nvSpPr>
          <p:spPr>
            <a:xfrm>
              <a:off x="0" y="76200"/>
              <a:ext cx="4816500" cy="737100"/>
            </a:xfrm>
            <a:prstGeom prst="rect">
              <a:avLst/>
            </a:prstGeom>
            <a:gradFill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4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5" name="Google Shape;255;p21"/>
          <p:cNvSpPr/>
          <p:nvPr/>
        </p:nvSpPr>
        <p:spPr>
          <a:xfrm>
            <a:off x="-3021725" y="-3029700"/>
            <a:ext cx="4728000" cy="4606500"/>
          </a:xfrm>
          <a:prstGeom prst="donut">
            <a:avLst>
              <a:gd fmla="val 4813" name="adj"/>
            </a:avLst>
          </a:prstGeom>
          <a:gradFill>
            <a:gsLst>
              <a:gs pos="0">
                <a:srgbClr val="3176EE"/>
              </a:gs>
              <a:gs pos="100000">
                <a:srgbClr val="113D8A"/>
              </a:gs>
            </a:gsLst>
            <a:lin ang="5400012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1"/>
          <p:cNvSpPr/>
          <p:nvPr/>
        </p:nvSpPr>
        <p:spPr>
          <a:xfrm>
            <a:off x="16579000" y="-89075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1"/>
          <p:cNvSpPr txBox="1"/>
          <p:nvPr/>
        </p:nvSpPr>
        <p:spPr>
          <a:xfrm>
            <a:off x="1973674" y="639275"/>
            <a:ext cx="81141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28">
                <a:solidFill>
                  <a:srgbClr val="1155CC"/>
                </a:solidFill>
                <a:latin typeface="Lexend ExtraBold"/>
                <a:ea typeface="Lexend ExtraBold"/>
                <a:cs typeface="Lexend ExtraBold"/>
                <a:sym typeface="Lexend ExtraBold"/>
              </a:rPr>
              <a:t>CONTRATOS COMERCIAIS</a:t>
            </a:r>
            <a:endParaRPr sz="200">
              <a:solidFill>
                <a:srgbClr val="1155CC"/>
              </a:solidFill>
              <a:latin typeface="Lexend ExtraBold"/>
              <a:ea typeface="Lexend ExtraBold"/>
              <a:cs typeface="Lexend ExtraBold"/>
              <a:sym typeface="Lexend ExtraBold"/>
            </a:endParaRPr>
          </a:p>
        </p:txBody>
      </p:sp>
      <p:sp>
        <p:nvSpPr>
          <p:cNvPr id="258" name="Google Shape;258;p21"/>
          <p:cNvSpPr txBox="1"/>
          <p:nvPr/>
        </p:nvSpPr>
        <p:spPr>
          <a:xfrm>
            <a:off x="2233225" y="1053175"/>
            <a:ext cx="68622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rgbClr val="1155CC"/>
                </a:solidFill>
                <a:latin typeface="Lexend"/>
                <a:ea typeface="Lexend"/>
                <a:cs typeface="Lexend"/>
                <a:sym typeface="Lexend"/>
              </a:rPr>
              <a:t>Passíveis de Emissão de Boleto</a:t>
            </a:r>
            <a:endParaRPr sz="3300">
              <a:solidFill>
                <a:srgbClr val="1155CC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59" name="Google Shape;259;p21"/>
          <p:cNvSpPr/>
          <p:nvPr/>
        </p:nvSpPr>
        <p:spPr>
          <a:xfrm>
            <a:off x="-2929125" y="-1800775"/>
            <a:ext cx="4728000" cy="4606500"/>
          </a:xfrm>
          <a:prstGeom prst="donut">
            <a:avLst>
              <a:gd fmla="val 4813" name="adj"/>
            </a:avLst>
          </a:prstGeom>
          <a:solidFill>
            <a:srgbClr val="1155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1"/>
          <p:cNvSpPr/>
          <p:nvPr/>
        </p:nvSpPr>
        <p:spPr>
          <a:xfrm>
            <a:off x="17415625" y="-1428212"/>
            <a:ext cx="4728000" cy="4606500"/>
          </a:xfrm>
          <a:prstGeom prst="donut">
            <a:avLst>
              <a:gd fmla="val 4813" name="adj"/>
            </a:avLst>
          </a:prstGeom>
          <a:solidFill>
            <a:srgbClr val="3C78D8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1" name="Google Shape;261;p21"/>
          <p:cNvGrpSpPr/>
          <p:nvPr/>
        </p:nvGrpSpPr>
        <p:grpSpPr>
          <a:xfrm>
            <a:off x="2792425" y="3708775"/>
            <a:ext cx="14071083" cy="2765963"/>
            <a:chOff x="2792425" y="3708775"/>
            <a:chExt cx="14071083" cy="2765963"/>
          </a:xfrm>
        </p:grpSpPr>
        <p:grpSp>
          <p:nvGrpSpPr>
            <p:cNvPr id="262" name="Google Shape;262;p21"/>
            <p:cNvGrpSpPr/>
            <p:nvPr/>
          </p:nvGrpSpPr>
          <p:grpSpPr>
            <a:xfrm>
              <a:off x="2792425" y="3708775"/>
              <a:ext cx="3723773" cy="2662488"/>
              <a:chOff x="4222350" y="2460937"/>
              <a:chExt cx="3723773" cy="2662488"/>
            </a:xfrm>
          </p:grpSpPr>
          <p:sp>
            <p:nvSpPr>
              <p:cNvPr id="263" name="Google Shape;263;p21"/>
              <p:cNvSpPr/>
              <p:nvPr/>
            </p:nvSpPr>
            <p:spPr>
              <a:xfrm>
                <a:off x="4222350" y="2460937"/>
                <a:ext cx="3723773" cy="2662488"/>
              </a:xfrm>
              <a:custGeom>
                <a:rect b="b" l="l" r="r" t="t"/>
                <a:pathLst>
                  <a:path extrusionOk="0" h="532764" w="169841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rnd" cmpd="sng" w="76200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1" sz="3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264;p21"/>
              <p:cNvSpPr txBox="1"/>
              <p:nvPr/>
            </p:nvSpPr>
            <p:spPr>
              <a:xfrm>
                <a:off x="4370726" y="3307087"/>
                <a:ext cx="3475200" cy="1073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3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MICROCRÉDITO GIRO</a:t>
                </a:r>
                <a:endParaRPr b="1" sz="32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</p:txBody>
          </p:sp>
        </p:grpSp>
        <p:grpSp>
          <p:nvGrpSpPr>
            <p:cNvPr id="265" name="Google Shape;265;p21"/>
            <p:cNvGrpSpPr/>
            <p:nvPr/>
          </p:nvGrpSpPr>
          <p:grpSpPr>
            <a:xfrm>
              <a:off x="7773738" y="3708775"/>
              <a:ext cx="3723773" cy="2662488"/>
              <a:chOff x="3895225" y="5922800"/>
              <a:chExt cx="3723773" cy="2662488"/>
            </a:xfrm>
          </p:grpSpPr>
          <p:sp>
            <p:nvSpPr>
              <p:cNvPr id="266" name="Google Shape;266;p21"/>
              <p:cNvSpPr/>
              <p:nvPr/>
            </p:nvSpPr>
            <p:spPr>
              <a:xfrm>
                <a:off x="3895225" y="5922800"/>
                <a:ext cx="3723773" cy="2662488"/>
              </a:xfrm>
              <a:custGeom>
                <a:rect b="b" l="l" r="r" t="t"/>
                <a:pathLst>
                  <a:path extrusionOk="0" h="532764" w="169841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76200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1" sz="3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21"/>
              <p:cNvSpPr txBox="1"/>
              <p:nvPr/>
            </p:nvSpPr>
            <p:spPr>
              <a:xfrm>
                <a:off x="4193814" y="6768938"/>
                <a:ext cx="3226800" cy="1073700"/>
              </a:xfrm>
              <a:prstGeom prst="rect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3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GIROCAIXA FÁCIL</a:t>
                </a:r>
                <a:endParaRPr b="1" sz="32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</p:txBody>
          </p:sp>
        </p:grpSp>
        <p:grpSp>
          <p:nvGrpSpPr>
            <p:cNvPr id="268" name="Google Shape;268;p21"/>
            <p:cNvGrpSpPr/>
            <p:nvPr/>
          </p:nvGrpSpPr>
          <p:grpSpPr>
            <a:xfrm>
              <a:off x="12855251" y="3812250"/>
              <a:ext cx="4008257" cy="2662488"/>
              <a:chOff x="10931451" y="6129763"/>
              <a:chExt cx="4008257" cy="2662488"/>
            </a:xfrm>
          </p:grpSpPr>
          <p:sp>
            <p:nvSpPr>
              <p:cNvPr id="269" name="Google Shape;269;p21"/>
              <p:cNvSpPr/>
              <p:nvPr/>
            </p:nvSpPr>
            <p:spPr>
              <a:xfrm>
                <a:off x="10931451" y="6129763"/>
                <a:ext cx="4008257" cy="2662488"/>
              </a:xfrm>
              <a:custGeom>
                <a:rect b="b" l="l" r="r" t="t"/>
                <a:pathLst>
                  <a:path extrusionOk="0" h="532764" w="169841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76200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1" sz="3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270;p21"/>
              <p:cNvSpPr txBox="1"/>
              <p:nvPr/>
            </p:nvSpPr>
            <p:spPr>
              <a:xfrm>
                <a:off x="11031725" y="6530137"/>
                <a:ext cx="3723900" cy="165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3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FIES</a:t>
                </a:r>
                <a:endParaRPr b="1" sz="32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0" marR="0" rtl="0" algn="ctr">
                  <a:lnSpc>
                    <a:spcPct val="11797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3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FINANCIAMENTO ESTUDANTIL</a:t>
                </a:r>
                <a:endParaRPr b="1" sz="32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</p:txBody>
          </p:sp>
        </p:grpSp>
      </p:grpSp>
      <p:pic>
        <p:nvPicPr>
          <p:cNvPr id="271" name="Google Shape;27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554451" y="4860151"/>
            <a:ext cx="4008776" cy="6013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